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33"/>
  </p:handoutMasterIdLst>
  <p:sldIdLst>
    <p:sldId id="332" r:id="rId2"/>
    <p:sldId id="290" r:id="rId3"/>
    <p:sldId id="341" r:id="rId4"/>
    <p:sldId id="343" r:id="rId5"/>
    <p:sldId id="344" r:id="rId6"/>
    <p:sldId id="345" r:id="rId7"/>
    <p:sldId id="346" r:id="rId8"/>
    <p:sldId id="347" r:id="rId9"/>
    <p:sldId id="348" r:id="rId10"/>
    <p:sldId id="349" r:id="rId11"/>
    <p:sldId id="350" r:id="rId12"/>
    <p:sldId id="351" r:id="rId13"/>
    <p:sldId id="374" r:id="rId14"/>
    <p:sldId id="352" r:id="rId15"/>
    <p:sldId id="353" r:id="rId16"/>
    <p:sldId id="354" r:id="rId17"/>
    <p:sldId id="355" r:id="rId18"/>
    <p:sldId id="295" r:id="rId19"/>
    <p:sldId id="356" r:id="rId20"/>
    <p:sldId id="357" r:id="rId21"/>
    <p:sldId id="376" r:id="rId22"/>
    <p:sldId id="375" r:id="rId23"/>
    <p:sldId id="360" r:id="rId24"/>
    <p:sldId id="373" r:id="rId25"/>
    <p:sldId id="372" r:id="rId26"/>
    <p:sldId id="377" r:id="rId27"/>
    <p:sldId id="302" r:id="rId28"/>
    <p:sldId id="339" r:id="rId29"/>
    <p:sldId id="334" r:id="rId30"/>
    <p:sldId id="335" r:id="rId31"/>
    <p:sldId id="336" r:id="rId32"/>
  </p:sldIdLst>
  <p:sldSz cx="9144000" cy="6858000" type="screen4x3"/>
  <p:notesSz cx="7045325" cy="9345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33"/>
    <a:srgbClr val="990000"/>
    <a:srgbClr val="993300"/>
    <a:srgbClr val="CC3300"/>
    <a:srgbClr val="008000"/>
    <a:srgbClr val="FF0000"/>
    <a:srgbClr val="FF00FF"/>
    <a:srgbClr val="B8E6C7"/>
    <a:srgbClr val="0000FF"/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60" autoAdjust="0"/>
    <p:restoredTop sz="94712" autoAdjust="0"/>
  </p:normalViewPr>
  <p:slideViewPr>
    <p:cSldViewPr>
      <p:cViewPr>
        <p:scale>
          <a:sx n="80" d="100"/>
          <a:sy n="80" d="100"/>
        </p:scale>
        <p:origin x="-1254" y="3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5763" cy="3686857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Relationship Id="rId4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2763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90975" y="0"/>
            <a:ext cx="3052763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75713"/>
            <a:ext cx="30527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90975" y="8875713"/>
            <a:ext cx="30527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7A43E2A-7BFA-4874-9AAD-EAA042DFE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F0A74E7D-B152-4EDE-848A-E362B40053A2}" type="datetimeFigureOut">
              <a:rPr lang="en-US"/>
              <a:pPr>
                <a:defRPr/>
              </a:pPr>
              <a:t>11/24/2017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518B7D1-5AA7-46DD-BF33-65D1A710A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044FD8B-987B-4BF8-8246-86DBB15F0166}" type="datetimeFigureOut">
              <a:rPr lang="en-US"/>
              <a:pPr>
                <a:defRPr/>
              </a:pPr>
              <a:t>11/24/2017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63D3167B-B416-412E-BF43-A46621C06A2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71CDE58-6A57-4ED9-96F1-EA71E8A50606}" type="datetimeFigureOut">
              <a:rPr lang="en-US"/>
              <a:pPr>
                <a:defRPr/>
              </a:pPr>
              <a:t>11/24/2017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A951CD8-2855-476A-9067-2E7EA8217FD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r-Latn-C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6ABF61E-2C9D-4C3B-A2E0-51C2FAACD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2E0D72C-5F48-4673-8E76-7D6096C7C568}" type="datetimeFigureOut">
              <a:rPr lang="en-US"/>
              <a:pPr>
                <a:defRPr/>
              </a:pPr>
              <a:t>11/24/2017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E02BE48-DC3C-4A30-B6EA-97D6B3539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496CEE79-C74B-41C0-9C54-B52E5509D8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EC6E7A5-C212-4856-BC68-B02D7E60B5FD}" type="datetimeFigureOut">
              <a:rPr lang="en-US"/>
              <a:pPr>
                <a:defRPr/>
              </a:pPr>
              <a:t>11/24/2017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31D8618-818E-41C5-B2AE-E58D523EEF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98E93CA-69DA-4A27-B2F7-E9DD94F7748F}" type="datetimeFigureOut">
              <a:rPr lang="en-US"/>
              <a:pPr>
                <a:defRPr/>
              </a:pPr>
              <a:t>11/24/2017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BF5F9">
                    <a:shade val="90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EA5CFF3-5379-4C8C-A3A5-08F4987B5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244F51E-F065-4DAC-A108-DFB1947171F5}" type="datetimeFigureOut">
              <a:rPr lang="en-US"/>
              <a:pPr>
                <a:defRPr/>
              </a:pPr>
              <a:t>11/24/2017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FD76664-0E96-41EC-9DCE-21EE69990B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2A2AC64-0725-40BF-907A-55052D19B541}" type="datetimeFigureOut">
              <a:rPr lang="en-US"/>
              <a:pPr>
                <a:defRPr/>
              </a:pPr>
              <a:t>11/24/2017</a:t>
            </a:fld>
            <a:endParaRPr lang="en-US" dirty="0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22EA56E-2242-4656-BCB2-AA99E01BB02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BAA388C-1870-49D0-A567-F31AB2545923}" type="datetimeFigureOut">
              <a:rPr lang="en-US"/>
              <a:pPr>
                <a:defRPr/>
              </a:pPr>
              <a:t>11/24/2017</a:t>
            </a:fld>
            <a:endParaRPr lang="en-US" dirty="0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6AB3B13-93F6-493E-8D1E-D73EDBBE59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8BBF28F-021F-4240-8D16-B9299374B652}" type="datetimeFigureOut">
              <a:rPr lang="en-US"/>
              <a:pPr>
                <a:defRPr/>
              </a:pPr>
              <a:t>11/24/2017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3C8EBD0-ED30-49EF-B6A3-B1D96851F1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47DDFA2-5ED0-4D53-A710-D03F1AF27007}" type="datetimeFigureOut">
              <a:rPr lang="en-US"/>
              <a:pPr>
                <a:defRPr/>
              </a:pPr>
              <a:t>11/24/2017</a:t>
            </a:fld>
            <a:endParaRPr lang="en-US" dirty="0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673AFC9C-CB68-4A52-893E-DAEB67E0142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Right Tri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FAA22F2-DC12-418D-8481-E1DEF5DED3B8}" type="datetimeFigureOut">
              <a:rPr lang="en-US"/>
              <a:pPr>
                <a:defRPr/>
              </a:pPr>
              <a:t>11/24/2017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67E8F1E-33FD-47B0-ACCB-74B81914BC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solidFill>
                <a:prstClr val="black"/>
              </a:solidFill>
              <a:latin typeface="Constantia"/>
            </a:endParaRPr>
          </a:p>
        </p:txBody>
      </p:sp>
      <p:sp>
        <p:nvSpPr>
          <p:cNvPr id="614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14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>
              <a:defRPr/>
            </a:pPr>
            <a:fld id="{EC4E4B00-2353-4EE6-B3CF-545E462EDF1D}" type="datetimeFigureOut">
              <a:rPr lang="en-US"/>
              <a:pPr>
                <a:defRPr/>
              </a:pPr>
              <a:t>11/24/2017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rgbClr val="04617B">
                    <a:shade val="90000"/>
                  </a:srgbClr>
                </a:solidFill>
                <a:latin typeface="Arial" charset="0"/>
              </a:defRPr>
            </a:lvl1pPr>
          </a:lstStyle>
          <a:p>
            <a:pPr>
              <a:defRPr/>
            </a:pPr>
            <a:fld id="{1F09C5D4-C80E-4043-AF32-1C8F0CC97F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615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solidFill>
                  <a:prstClr val="black"/>
                </a:solidFill>
                <a:latin typeface="Arial" charset="0"/>
              </a:endParaRPr>
            </a:p>
          </p:txBody>
        </p:sp>
      </p:grpSp>
      <p:pic>
        <p:nvPicPr>
          <p:cNvPr id="6154" name="Picture 8" descr="LOGO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  <p:sldLayoutId id="2147483728" r:id="rId12"/>
    <p:sldLayoutId id="2147483729" r:id="rId13"/>
    <p:sldLayoutId id="2147483730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5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9.bin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2"/>
          <p:cNvSpPr txBox="1">
            <a:spLocks noChangeArrowheads="1"/>
          </p:cNvSpPr>
          <p:nvPr/>
        </p:nvSpPr>
        <p:spPr bwMode="auto">
          <a:xfrm>
            <a:off x="395288" y="1268413"/>
            <a:ext cx="83534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Интегрисане академске студије фармације</a:t>
            </a:r>
            <a:r>
              <a:rPr lang="sr-Latn-C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sr-Latn-C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школска 2017/2018</a:t>
            </a:r>
            <a:endParaRPr lang="en-US" sz="3200">
              <a:solidFill>
                <a:srgbClr val="000000"/>
              </a:solidFill>
            </a:endParaRPr>
          </a:p>
        </p:txBody>
      </p:sp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539750" y="2997200"/>
            <a:ext cx="79930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en-US" sz="3200" b="1">
                <a:solidFill>
                  <a:srgbClr val="000000"/>
                </a:solidFill>
                <a:cs typeface="Arial" pitchFamily="34" charset="0"/>
              </a:rPr>
              <a:t> </a:t>
            </a:r>
            <a:r>
              <a:rPr lang="en-US" altLang="en-US" sz="32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Аналитичка хемија (</a:t>
            </a:r>
            <a:r>
              <a:rPr lang="sr-Cyrl-CS" altLang="en-US" sz="32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А04</a:t>
            </a:r>
            <a:r>
              <a:rPr lang="en-US" altLang="en-US" sz="3200" b="1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дванаеста недеља</a:t>
            </a:r>
          </a:p>
          <a:p>
            <a:pPr algn="ctr"/>
            <a:r>
              <a:rPr lang="en-US" altLang="en-U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altLang="en-US" sz="320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наставник:</a:t>
            </a:r>
            <a:br>
              <a:rPr lang="en-US" altLang="en-US" sz="32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altLang="en-US" sz="32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Доц. др Марија Д. Живковић</a:t>
            </a:r>
            <a:r>
              <a:rPr lang="en-US" sz="32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u="sng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3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82880" y="1463040"/>
            <a:ext cx="83999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101,00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1"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400" baseline="-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(1% </a:t>
            </a:r>
            <a:r>
              <a:rPr lang="sr-Cyrl-R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после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тачке еквиваленције):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914400" y="3429000"/>
            <a:ext cx="14814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2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3,30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830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26650939"/>
              </p:ext>
            </p:extLst>
          </p:nvPr>
        </p:nvGraphicFramePr>
        <p:xfrm>
          <a:off x="457200" y="2349500"/>
          <a:ext cx="8161337" cy="719138"/>
        </p:xfrm>
        <a:graphic>
          <a:graphicData uri="http://schemas.openxmlformats.org/presentationml/2006/ole">
            <p:oleObj spid="_x0000_s98347" name="Equation" r:id="rId3" imgW="113995200" imgH="10058400" progId="Equation.3">
              <p:embed/>
            </p:oleObj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5896527"/>
              </p:ext>
            </p:extLst>
          </p:nvPr>
        </p:nvGraphicFramePr>
        <p:xfrm>
          <a:off x="457200" y="4216678"/>
          <a:ext cx="6288087" cy="796925"/>
        </p:xfrm>
        <a:graphic>
          <a:graphicData uri="http://schemas.openxmlformats.org/presentationml/2006/ole">
            <p:oleObj spid="_x0000_s98348" name="Equation" r:id="rId4" imgW="72847200" imgH="10668000" progId="Equation.3">
              <p:embed/>
            </p:oleObj>
          </a:graphicData>
        </a:graphic>
      </p:graphicFrame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914400" y="5518428"/>
            <a:ext cx="141897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2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6,45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30" y="1988820"/>
            <a:ext cx="4286250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 Box 18"/>
          <p:cNvSpPr txBox="1">
            <a:spLocks noChangeArrowheads="1"/>
          </p:cNvSpPr>
          <p:nvPr/>
        </p:nvSpPr>
        <p:spPr bwMode="auto">
          <a:xfrm>
            <a:off x="453254" y="5053784"/>
            <a:ext cx="3152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</a:t>
            </a:r>
            <a:r>
              <a:rPr lang="sr-Latn-C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+  Cl</a:t>
            </a:r>
            <a:r>
              <a:rPr lang="sr-Latn-CS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l-SI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 3" pitchFamily="18" charset="2"/>
              </a:rPr>
              <a:t>   AgCl (s)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  <a:sym typeface="Wingdings 3" pitchFamily="18" charset="2"/>
            </a:endParaRPr>
          </a:p>
        </p:txBody>
      </p:sp>
      <p:graphicFrame>
        <p:nvGraphicFramePr>
          <p:cNvPr id="4" name="Object 3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55425408"/>
              </p:ext>
            </p:extLst>
          </p:nvPr>
        </p:nvGraphicFramePr>
        <p:xfrm>
          <a:off x="732609" y="5760720"/>
          <a:ext cx="2689225" cy="541337"/>
        </p:xfrm>
        <a:graphic>
          <a:graphicData uri="http://schemas.openxmlformats.org/presentationml/2006/ole">
            <p:oleObj spid="_x0000_s99368" name="Equation" r:id="rId4" imgW="34747200" imgH="7010400" progId="Equation.3">
              <p:embed/>
            </p:oleObj>
          </a:graphicData>
        </a:graphic>
      </p:graphicFrame>
      <p:graphicFrame>
        <p:nvGraphicFramePr>
          <p:cNvPr id="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26558213"/>
              </p:ext>
            </p:extLst>
          </p:nvPr>
        </p:nvGraphicFramePr>
        <p:xfrm>
          <a:off x="4506323" y="5760720"/>
          <a:ext cx="2619375" cy="469900"/>
        </p:xfrm>
        <a:graphic>
          <a:graphicData uri="http://schemas.openxmlformats.org/presentationml/2006/ole">
            <p:oleObj spid="_x0000_s99369" name="Equation" r:id="rId5" imgW="33832800" imgH="6096000" progId="Equation.3">
              <p:embed/>
            </p:oleObj>
          </a:graphicData>
        </a:graphic>
      </p:graphicFrame>
      <p:sp>
        <p:nvSpPr>
          <p:cNvPr id="6" name="Rectangle 5"/>
          <p:cNvSpPr/>
          <p:nvPr/>
        </p:nvSpPr>
        <p:spPr>
          <a:xfrm>
            <a:off x="182880" y="1219200"/>
            <a:ext cx="88849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Kрива титрације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(0,1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mol/L)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стандардним раствором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концентрације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0,1000 mol/L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82880" y="1219379"/>
            <a:ext cx="889254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kumimoji="1" lang="sr-Latn-RS" sz="22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1" lang="ru-RU" sz="2200" dirty="0">
                <a:latin typeface="Times New Roman" pitchFamily="18" charset="0"/>
                <a:cs typeface="Times New Roman" pitchFamily="18" charset="0"/>
              </a:rPr>
              <a:t>итрационе криве раствора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kumimoji="1" lang="en-U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ru-RU" sz="2200" dirty="0">
                <a:latin typeface="Times New Roman" pitchFamily="18" charset="0"/>
                <a:cs typeface="Times New Roman" pitchFamily="18" charset="0"/>
              </a:rPr>
              <a:t> различитих концентрација  стандардним раствором </a:t>
            </a:r>
            <a:r>
              <a:rPr kumimoji="1"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3 </a:t>
            </a:r>
            <a:r>
              <a:rPr kumimoji="1" lang="ru-RU" sz="2200" dirty="0">
                <a:latin typeface="Times New Roman" pitchFamily="18" charset="0"/>
                <a:cs typeface="Times New Roman" pitchFamily="18" charset="0"/>
              </a:rPr>
              <a:t>исте концентрације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као хлорид.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kriva"/>
          <p:cNvPicPr>
            <a:picLocks noChangeAspect="1" noChangeArrowheads="1"/>
          </p:cNvPicPr>
          <p:nvPr/>
        </p:nvPicPr>
        <p:blipFill rotWithShape="1">
          <a:blip r:embed="rId2" cstate="print"/>
          <a:srcRect r="12203"/>
          <a:stretch/>
        </p:blipFill>
        <p:spPr bwMode="auto">
          <a:xfrm>
            <a:off x="251460" y="2011680"/>
            <a:ext cx="5523698" cy="385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932045" y="2708910"/>
            <a:ext cx="35814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ЗТТ  је тешко уочљива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endParaRPr kumimoji="1"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C 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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0,1M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46A4810C-74E4-4184-8962-09707ABC66DB}"/>
              </a:ext>
            </a:extLst>
          </p:cNvPr>
          <p:cNvSpPr/>
          <p:nvPr/>
        </p:nvSpPr>
        <p:spPr>
          <a:xfrm>
            <a:off x="182880" y="5899100"/>
            <a:ext cx="89869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kumimoji="1" lang="sr-Cyrl-RS" dirty="0">
                <a:latin typeface="Times New Roman" pitchFamily="18" charset="0"/>
                <a:cs typeface="Times New Roman" pitchFamily="18" charset="0"/>
              </a:rPr>
              <a:t>Повећање </a:t>
            </a:r>
            <a:r>
              <a:rPr kumimoji="1" lang="ru-RU" dirty="0">
                <a:latin typeface="Times New Roman" pitchFamily="18" charset="0"/>
                <a:cs typeface="Times New Roman" pitchFamily="18" charset="0"/>
              </a:rPr>
              <a:t>концентрације титроване супстанце или реагенса доводи до повећања</a:t>
            </a:r>
          </a:p>
          <a:p>
            <a:pPr algn="just" eaLnBrk="1" hangingPunct="1"/>
            <a:r>
              <a:rPr kumimoji="1" lang="en-US" dirty="0" err="1">
                <a:latin typeface="Times New Roman" pitchFamily="18" charset="0"/>
                <a:cs typeface="Times New Roman" pitchFamily="18" charset="0"/>
              </a:rPr>
              <a:t>pAg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kumimoji="1" lang="en-US" dirty="0" err="1">
                <a:latin typeface="Times New Roman" pitchFamily="18" charset="0"/>
                <a:cs typeface="Times New Roman" pitchFamily="18" charset="0"/>
              </a:rPr>
              <a:t>pCl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</a:rPr>
              <a:t> вредности у тачки еквиваленције.</a:t>
            </a:r>
            <a:endParaRPr kumimoji="1"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1">
            <a:extLst>
              <a:ext uri="{FF2B5EF4-FFF2-40B4-BE49-F238E27FC236}">
                <a16:creationId xmlns:a16="http://schemas.microsoft.com/office/drawing/2014/main" xmlns="" id="{DE11CEC7-4CF0-44C9-9E42-6F0224FAF7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2286000"/>
            <a:ext cx="4008281" cy="4565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162AC438-C0D0-4385-A977-D44D3F7A1EBB}"/>
              </a:ext>
            </a:extLst>
          </p:cNvPr>
          <p:cNvSpPr/>
          <p:nvPr/>
        </p:nvSpPr>
        <p:spPr>
          <a:xfrm>
            <a:off x="1645920" y="1005840"/>
            <a:ext cx="61207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Утицај квантитативности реакције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D635A0B3-8F8E-4E06-A511-6CCB3F24956B}"/>
              </a:ext>
            </a:extLst>
          </p:cNvPr>
          <p:cNvSpPr txBox="1"/>
          <p:nvPr/>
        </p:nvSpPr>
        <p:spPr>
          <a:xfrm>
            <a:off x="4311497" y="5589270"/>
            <a:ext cx="47639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 смањењем производа растворљивости    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повећава се </a:t>
            </a:r>
            <a:r>
              <a:rPr kumimoji="1" lang="en-US" dirty="0" err="1">
                <a:latin typeface="Times New Roman" pitchFamily="18" charset="0"/>
                <a:cs typeface="Times New Roman" pitchFamily="18" charset="0"/>
              </a:rPr>
              <a:t>pAg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</a:rPr>
              <a:t> вредност у тачки еквиваленције.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0B4FC96A-C08D-47AB-BA87-4ADA93AB45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880" y="1554480"/>
            <a:ext cx="889254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kumimoji="1" lang="sr-Latn-RS" sz="2200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kumimoji="1" lang="ru-RU" sz="2200" dirty="0">
                <a:latin typeface="Times New Roman" pitchFamily="18" charset="0"/>
                <a:cs typeface="Times New Roman" pitchFamily="18" charset="0"/>
              </a:rPr>
              <a:t>итрационе криве раствора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халогенида</a:t>
            </a:r>
            <a:r>
              <a:rPr kumimoji="1" lang="ru-RU" sz="2200" dirty="0">
                <a:latin typeface="Times New Roman" pitchFamily="18" charset="0"/>
                <a:cs typeface="Times New Roman" pitchFamily="18" charset="0"/>
              </a:rPr>
              <a:t> (јодида, бромида и хлорида) концентрације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0,1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00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/L </a:t>
            </a:r>
            <a:r>
              <a:rPr kumimoji="1" lang="ru-RU" sz="2200" dirty="0">
                <a:latin typeface="Times New Roman" pitchFamily="18" charset="0"/>
                <a:cs typeface="Times New Roman" pitchFamily="18" charset="0"/>
              </a:rPr>
              <a:t>стандардним раствором </a:t>
            </a:r>
            <a:r>
              <a:rPr kumimoji="1"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3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9107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82880" y="1188720"/>
            <a:ext cx="88931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Сукцесивна титрација јона из смеше истим таложним реагенсом зависи од разлике у производима растворљивости насталих талога, као и од почетних концентрација ових јона.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AA494EBF-74F1-422A-B5E3-DBF335CE93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" y="2347596"/>
            <a:ext cx="3547039" cy="432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2DD169D-D341-462F-8682-46433895D78E}"/>
              </a:ext>
            </a:extLst>
          </p:cNvPr>
          <p:cNvSpPr txBox="1"/>
          <p:nvPr/>
        </p:nvSpPr>
        <p:spPr>
          <a:xfrm>
            <a:off x="3849332" y="3567434"/>
            <a:ext cx="47639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Раздвајање јона: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Могуће је кад је први јон (чији је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мањи) квантитативно исталожен, а други јон остаје у расвору.</a:t>
            </a:r>
          </a:p>
          <a:p>
            <a:pPr algn="just"/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Није могуће кад је први јон (чији је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мањи) квантитативно исталожен, а започело је таложење и другог јона (оба јона у талогу).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82880" y="3062585"/>
            <a:ext cx="86106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таложни јон,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CrO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- Моров-а метода</a:t>
            </a:r>
          </a:p>
          <a:p>
            <a:pPr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комплексни обојени јон,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Fe(SCN)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- Волхардова метода</a:t>
            </a:r>
          </a:p>
          <a:p>
            <a:pPr>
              <a:spcBef>
                <a:spcPct val="50000"/>
              </a:spcBef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адсорбовани јон на површини колоидног талога - Фајансова метода</a:t>
            </a:r>
          </a:p>
        </p:txBody>
      </p:sp>
      <p:sp>
        <p:nvSpPr>
          <p:cNvPr id="3" name="Rectangle 2"/>
          <p:cNvSpPr/>
          <p:nvPr/>
        </p:nvSpPr>
        <p:spPr>
          <a:xfrm>
            <a:off x="182880" y="2342495"/>
            <a:ext cx="290451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Индикатор може бити: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03716" y="1268730"/>
            <a:ext cx="64808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Одређивање завршне тачке титрације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0990" y="1161074"/>
            <a:ext cx="27420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Морова метода 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82880" y="1829163"/>
            <a:ext cx="870966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Моровом методом се врши директна титрација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kumimoji="1" lang="en-U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Br</a:t>
            </a:r>
            <a:r>
              <a:rPr kumimoji="1" lang="en-U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стандардним раствором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уз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 K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CrO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као индикатор. Титрација се изводи урастворима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 6,5-10.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82880" y="3131608"/>
            <a:ext cx="533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Реакција титрације</a:t>
            </a:r>
            <a:r>
              <a:rPr kumimoji="1" lang="sr-Latn-CS" sz="22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kumimoji="1" lang="sr-Latn-CS" sz="2400" b="1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kumimoji="1" lang="en-US" sz="24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</a:rPr>
              <a:t>  +  </a:t>
            </a:r>
            <a:r>
              <a:rPr kumimoji="1" lang="en-US" sz="2400" b="1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kumimoji="1" lang="en-US" sz="24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1" lang="en-US" sz="2400" b="1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AgCl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1" lang="en-US" sz="2400" b="1" baseline="-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(S)</a:t>
            </a:r>
            <a:r>
              <a:rPr kumimoji="1" lang="sr-Latn-CS" sz="2400" b="1" baseline="-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82880" y="4392355"/>
            <a:ext cx="6324600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sr-Cyrl-RS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Реакција на ЗТТ</a:t>
            </a:r>
            <a:r>
              <a:rPr kumimoji="1" lang="sr-Latn-CS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:</a:t>
            </a:r>
            <a:endParaRPr kumimoji="1" lang="en-US" sz="22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algn="just"/>
            <a:r>
              <a:rPr kumimoji="1" lang="en-US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 </a:t>
            </a:r>
          </a:p>
          <a:p>
            <a:pPr algn="ctr"/>
            <a:r>
              <a:rPr kumimoji="1" lang="sr-Latn-C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rO</a:t>
            </a:r>
            <a:r>
              <a:rPr kumimoji="1" lang="en-US" sz="2400" b="1" baseline="-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4</a:t>
            </a:r>
            <a:r>
              <a:rPr kumimoji="1" lang="en-US" sz="2400" b="1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2-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+  2Ag</a:t>
            </a:r>
            <a:r>
              <a:rPr kumimoji="1" lang="en-US" sz="2400" b="1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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</a:t>
            </a:r>
            <a:r>
              <a:rPr kumimoji="1" lang="en-US" sz="2400" b="1" baseline="-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CrO</a:t>
            </a:r>
            <a:r>
              <a:rPr kumimoji="1" lang="en-US" sz="2400" b="1" baseline="-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4</a:t>
            </a:r>
            <a:r>
              <a:rPr kumimoji="1" lang="en-U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1" lang="en-US" sz="2400" b="1" baseline="-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(S)</a:t>
            </a:r>
            <a:endParaRPr kumimoji="1" lang="sr-Cyrl-RS" sz="2400" b="1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algn="ctr"/>
            <a:r>
              <a:rPr kumimoji="1" lang="sr-Cyrl-RS" sz="24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                     </a:t>
            </a:r>
            <a:r>
              <a:rPr kumimoji="1" lang="sr-Cyrl-RS" sz="2400" dirty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црвено</a:t>
            </a:r>
            <a:r>
              <a:rPr kumimoji="1" lang="sr-Cyrl-RS" sz="2400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-смеђ</a:t>
            </a:r>
            <a:endParaRPr kumimoji="1" lang="en-US" sz="2400" dirty="0">
              <a:solidFill>
                <a:srgbClr val="9933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988820"/>
            <a:ext cx="648081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28600">
              <a:tabLst>
                <a:tab pos="457200" algn="l"/>
              </a:tabLst>
            </a:pPr>
            <a:r>
              <a:rPr kumimoji="1" lang="ru-RU" sz="2200" dirty="0">
                <a:latin typeface="Times New Roman" pitchFamily="18" charset="0"/>
                <a:cs typeface="Times New Roman" pitchFamily="18" charset="0"/>
              </a:rPr>
              <a:t>Да би се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CrO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kumimoji="1" lang="ru-RU" sz="2200" dirty="0">
                <a:latin typeface="Times New Roman" pitchFamily="18" charset="0"/>
                <a:cs typeface="Times New Roman" pitchFamily="18" charset="0"/>
              </a:rPr>
              <a:t> таложио  тачно  у  ЗТТ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:</a:t>
            </a:r>
            <a:endParaRPr kumimoji="1" lang="en-US" sz="2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182880" y="3691890"/>
            <a:ext cx="709231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kumimoji="1" lang="ru-RU" sz="2200" dirty="0">
                <a:latin typeface="Times New Roman" pitchFamily="18" charset="0"/>
                <a:cs typeface="Times New Roman" pitchFamily="18" charset="0"/>
              </a:rPr>
              <a:t>Концентрација 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CrO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kumimoji="1" lang="en-US" sz="22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kumimoji="1" lang="ru-RU" sz="2200" dirty="0">
                <a:latin typeface="Times New Roman" pitchFamily="18" charset="0"/>
                <a:cs typeface="Times New Roman" pitchFamily="18" charset="0"/>
              </a:rPr>
              <a:t>  у  раствору  би  морала  да  буде: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035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57321085"/>
              </p:ext>
            </p:extLst>
          </p:nvPr>
        </p:nvGraphicFramePr>
        <p:xfrm>
          <a:off x="457200" y="2708910"/>
          <a:ext cx="6840856" cy="660083"/>
        </p:xfrm>
        <a:graphic>
          <a:graphicData uri="http://schemas.openxmlformats.org/presentationml/2006/ole">
            <p:oleObj spid="_x0000_s100394" name="Equation" r:id="rId3" imgW="69494400" imgH="6705600" progId="Equation.3">
              <p:embed/>
            </p:oleObj>
          </a:graphicData>
        </a:graphic>
      </p:graphicFrame>
      <p:graphicFrame>
        <p:nvGraphicFramePr>
          <p:cNvPr id="10035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62536797"/>
              </p:ext>
            </p:extLst>
          </p:nvPr>
        </p:nvGraphicFramePr>
        <p:xfrm>
          <a:off x="457200" y="4560570"/>
          <a:ext cx="7594600" cy="1144587"/>
        </p:xfrm>
        <a:graphic>
          <a:graphicData uri="http://schemas.openxmlformats.org/presentationml/2006/ole">
            <p:oleObj spid="_x0000_s100395" name="Equation" r:id="rId4" imgW="76809600" imgH="115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4"/>
          <p:cNvSpPr txBox="1">
            <a:spLocks noChangeArrowheads="1"/>
          </p:cNvSpPr>
          <p:nvPr/>
        </p:nvSpPr>
        <p:spPr bwMode="auto">
          <a:xfrm>
            <a:off x="182880" y="2377440"/>
            <a:ext cx="8892540" cy="1954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FontTx/>
              <a:buChar char="-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По Моровој методи се не могу титровати јодиди и тиоцијанати, јер настали талози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AgSCN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интензивно адсорбују хроматне јоне, па се не уочава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T.</a:t>
            </a:r>
          </a:p>
          <a:p>
            <a:pPr algn="just">
              <a:spcBef>
                <a:spcPct val="50000"/>
              </a:spcBef>
              <a:buFontTx/>
              <a:buChar char="-"/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ско подручје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 извођење титрације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(pH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6,5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CrO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 се раствара, при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10 се таложи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AgOH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који прелази у сребро-оксид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Cyrl-R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O).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0" name="Rectangle 15"/>
          <p:cNvSpPr>
            <a:spLocks noChangeArrowheads="1"/>
          </p:cNvSpPr>
          <p:nvPr/>
        </p:nvSpPr>
        <p:spPr bwMode="auto">
          <a:xfrm>
            <a:off x="2406654" y="1268730"/>
            <a:ext cx="45821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Недостаци Морове методе</a:t>
            </a:r>
            <a:endParaRPr lang="sr-Latn-C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F3B9D95-C626-46B6-B922-575BC3E832B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4663440"/>
            <a:ext cx="7469412" cy="144018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82880" y="3068955"/>
            <a:ext cx="2880359" cy="4724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Реакција титрације: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131820" y="3878581"/>
            <a:ext cx="3240405" cy="6248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kumimoji="1"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kumimoji="1" lang="en-US" sz="2000" dirty="0">
                <a:latin typeface="Times New Roman" pitchFamily="18" charset="0"/>
                <a:cs typeface="Times New Roman" pitchFamily="18" charset="0"/>
              </a:rPr>
              <a:t>  + </a:t>
            </a:r>
            <a:r>
              <a:rPr kumimoji="1" lang="sr-Cyrl-RS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en-US" dirty="0">
                <a:latin typeface="Times New Roman" pitchFamily="18" charset="0"/>
                <a:cs typeface="Times New Roman" pitchFamily="18" charset="0"/>
              </a:rPr>
              <a:t>SCN</a:t>
            </a:r>
            <a:r>
              <a:rPr kumimoji="1" lang="en-US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en-US" sz="2000" dirty="0">
                <a:latin typeface="YuTimes" charset="0"/>
                <a:cs typeface="Times New Roman" pitchFamily="18" charset="0"/>
                <a:sym typeface="Symbol" pitchFamily="18" charset="2"/>
              </a:rPr>
              <a:t></a:t>
            </a:r>
            <a:r>
              <a:rPr kumimoji="1" lang="en-US" sz="2000" dirty="0">
                <a:latin typeface="YuTimes" charset="0"/>
                <a:cs typeface="Times New Roman" pitchFamily="18" charset="0"/>
              </a:rPr>
              <a:t>   </a:t>
            </a:r>
            <a:r>
              <a:rPr kumimoji="1" lang="en-US" dirty="0" err="1">
                <a:latin typeface="Times New Roman" pitchFamily="18" charset="0"/>
                <a:cs typeface="Times New Roman" pitchFamily="18" charset="0"/>
              </a:rPr>
              <a:t>FeSCN</a:t>
            </a:r>
            <a:r>
              <a:rPr kumimoji="1" lang="sr-Cyrl-RS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                    </a:t>
            </a:r>
            <a:r>
              <a:rPr kumimoji="1" lang="sr-Cyrl-R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црвен</a:t>
            </a:r>
            <a:endParaRPr kumimoji="1" lang="en-US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82880" y="3878581"/>
            <a:ext cx="2665095" cy="630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dirty="0">
                <a:latin typeface="Times New Roman" pitchFamily="18" charset="0"/>
                <a:cs typeface="Times New Roman" pitchFamily="18" charset="0"/>
              </a:rPr>
              <a:t>Реакција на ЗТТ:</a:t>
            </a:r>
            <a:endParaRPr kumimoji="1" lang="en-US" dirty="0">
              <a:latin typeface="Times New Roman" pitchFamily="18" charset="0"/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131820" y="3068955"/>
            <a:ext cx="4114800" cy="7200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sz="20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1" lang="en-US" sz="20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kumimoji="1" lang="en-US" sz="20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kumimoji="1" lang="en-US" sz="2000" dirty="0">
                <a:latin typeface="Times New Roman" pitchFamily="18" charset="0"/>
                <a:cs typeface="Times New Roman" pitchFamily="18" charset="0"/>
              </a:rPr>
              <a:t>  +  SCN</a:t>
            </a:r>
            <a:r>
              <a:rPr kumimoji="1" lang="en-US" sz="20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sz="20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en-US" sz="2000" dirty="0">
                <a:latin typeface="YuTimes" charset="0"/>
                <a:cs typeface="Times New Roman" pitchFamily="18" charset="0"/>
                <a:sym typeface="Symbol" pitchFamily="18" charset="2"/>
              </a:rPr>
              <a:t></a:t>
            </a:r>
            <a:r>
              <a:rPr kumimoji="1" lang="en-US" sz="2000" dirty="0">
                <a:latin typeface="YuTimes" charset="0"/>
                <a:cs typeface="Times New Roman" pitchFamily="18" charset="0"/>
              </a:rPr>
              <a:t>   </a:t>
            </a:r>
            <a:r>
              <a:rPr kumimoji="1" lang="en-US" sz="2000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AgSCN</a:t>
            </a:r>
            <a:r>
              <a:rPr kumimoji="1" lang="en-US" sz="2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</a:p>
          <a:p>
            <a:pPr eaLnBrk="1" hangingPunct="1"/>
            <a:r>
              <a:rPr kumimoji="1"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                           бео</a:t>
            </a:r>
            <a:endParaRPr kumimoji="1"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540067" y="1137566"/>
            <a:ext cx="8423910" cy="58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152352" bIns="0">
            <a:spAutoFit/>
          </a:bodyPr>
          <a:lstStyle/>
          <a:p>
            <a:pPr algn="ctr" eaLnBrk="1" hangingPunct="1"/>
            <a:r>
              <a:rPr kumimoji="1"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Волхардова меода - грађење обојеног комплекса</a:t>
            </a:r>
            <a:endParaRPr kumimoji="1"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880" y="1988820"/>
            <a:ext cx="8892541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дређивање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kumimoji="1" lang="en-US" sz="22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јона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са стандардним раствором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тиоцијаната (</a:t>
            </a:r>
            <a:r>
              <a:rPr kumimoji="1" lang="en-US" sz="2200" dirty="0" smtClean="0">
                <a:latin typeface="Times New Roman" pitchFamily="18" charset="0"/>
                <a:cs typeface="Times New Roman" pitchFamily="18" charset="0"/>
              </a:rPr>
              <a:t>SCN</a:t>
            </a:r>
            <a:r>
              <a:rPr kumimoji="1" lang="en-US" sz="22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sr-Cyrl-RS" sz="2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уз </a:t>
            </a:r>
            <a:r>
              <a:rPr kumimoji="1" lang="en-US" sz="2400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kumimoji="1" lang="en-US" sz="2400" baseline="30000" dirty="0">
                <a:latin typeface="Times New Roman" pitchFamily="18" charset="0"/>
                <a:cs typeface="Times New Roman" pitchFamily="18" charset="0"/>
              </a:rPr>
              <a:t>3+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као индикатор.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2880" y="4869180"/>
            <a:ext cx="87096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Титрација се изводи у киселој средини (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[H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] &gt; 0,1 mol/L)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да би се спречила хидролиза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kumimoji="1" lang="en-US" sz="2200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јона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231707" y="1004471"/>
            <a:ext cx="46805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Таложне титрације</a:t>
            </a:r>
          </a:p>
        </p:txBody>
      </p:sp>
      <p:sp>
        <p:nvSpPr>
          <p:cNvPr id="22531" name="Text Box 64"/>
          <p:cNvSpPr txBox="1">
            <a:spLocks noChangeArrowheads="1"/>
          </p:cNvSpPr>
          <p:nvPr/>
        </p:nvSpPr>
        <p:spPr bwMode="auto">
          <a:xfrm>
            <a:off x="182880" y="3170039"/>
            <a:ext cx="8281035" cy="2970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Kвантитативност реакције (производ растворљивости једињења које се таложи треба да има што мању вредност; растворљивост талога треба да је довољно мала, јер у супротном таложење није квантитативно).</a:t>
            </a:r>
          </a:p>
          <a:p>
            <a:pPr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Довољно брза реакција (без споредних реакција).</a:t>
            </a:r>
          </a:p>
          <a:p>
            <a:pPr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Настали талог мора имати тачан стехиометријски састав.</a:t>
            </a:r>
          </a:p>
          <a:p>
            <a:pPr algn="just">
              <a:spcBef>
                <a:spcPct val="50000"/>
              </a:spcBef>
              <a:buFont typeface="Arial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Мора постојати погодан начин за одређивање ЗТТ.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82880" y="2638068"/>
            <a:ext cx="791723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Услови примене реакција таложења у квантитативној анализи:</a:t>
            </a:r>
          </a:p>
        </p:txBody>
      </p:sp>
      <p:sp>
        <p:nvSpPr>
          <p:cNvPr id="5" name="Rectangle 4"/>
          <p:cNvSpPr/>
          <p:nvPr/>
        </p:nvSpPr>
        <p:spPr>
          <a:xfrm>
            <a:off x="182880" y="1737360"/>
            <a:ext cx="82810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Таложне методе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спадају у једне од најстаријих волуметријских метода, 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аснивају се на стварању слаборастворних једињења.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53010367"/>
              </p:ext>
            </p:extLst>
          </p:nvPr>
        </p:nvGraphicFramePr>
        <p:xfrm>
          <a:off x="457200" y="2429510"/>
          <a:ext cx="5813424" cy="623485"/>
        </p:xfrm>
        <a:graphic>
          <a:graphicData uri="http://schemas.openxmlformats.org/presentationml/2006/ole">
            <p:oleObj spid="_x0000_s101458" name="Equation" r:id="rId3" imgW="71932800" imgH="7315200" progId="Equation.3">
              <p:embed/>
            </p:oleObj>
          </a:graphicData>
        </a:graphic>
      </p:graphicFrame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457200" y="1988820"/>
            <a:ext cx="555498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 ТЕ - талог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AgSCN </a:t>
            </a:r>
            <a:r>
              <a:rPr lang="sl-SI" sz="2200" dirty="0">
                <a:sym typeface="Wingdings 3" pitchFamily="18" charset="2"/>
              </a:rPr>
              <a:t>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Ag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SCN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57201" y="3209654"/>
            <a:ext cx="6275070" cy="46166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 ЗТТ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комплекс: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Fe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3+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+ SCN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–</a:t>
            </a:r>
            <a:r>
              <a:rPr lang="sl-SI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sl-SI" sz="2400" dirty="0">
                <a:sym typeface="Wingdings 3" pitchFamily="18" charset="2"/>
              </a:rPr>
              <a:t></a:t>
            </a:r>
            <a:r>
              <a:rPr lang="en-US" sz="2400" dirty="0">
                <a:sym typeface="Symbol" pitchFamily="18" charset="2"/>
              </a:rPr>
              <a:t> 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[Fe(SCN)]</a:t>
            </a:r>
            <a:r>
              <a:rPr lang="en-US" sz="2200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2+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2880" y="1068342"/>
            <a:ext cx="86410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Да би дошло до промене боје раствора у ТЕ, потребна концентрација </a:t>
            </a:r>
            <a:r>
              <a:rPr kumimoji="1" lang="en-US" dirty="0">
                <a:latin typeface="Times New Roman" pitchFamily="18" charset="0"/>
                <a:cs typeface="Times New Roman" pitchFamily="18" charset="0"/>
              </a:rPr>
              <a:t> Fe</a:t>
            </a:r>
            <a:r>
              <a:rPr kumimoji="1" lang="en-US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као индикатора (једнобојни индикатор) може се израчунати на основу услова у ТЕ: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48933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64719518"/>
              </p:ext>
            </p:extLst>
          </p:nvPr>
        </p:nvGraphicFramePr>
        <p:xfrm>
          <a:off x="3749040" y="3749040"/>
          <a:ext cx="3240406" cy="809099"/>
        </p:xfrm>
        <a:graphic>
          <a:graphicData uri="http://schemas.openxmlformats.org/presentationml/2006/ole">
            <p:oleObj spid="_x0000_s101459" name="Equation" r:id="rId4" imgW="42062400" imgH="106680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57200" y="3900190"/>
            <a:ext cx="32404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онстанта стабилности: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138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83746879"/>
              </p:ext>
            </p:extLst>
          </p:nvPr>
        </p:nvGraphicFramePr>
        <p:xfrm>
          <a:off x="457200" y="4869180"/>
          <a:ext cx="2880360" cy="826333"/>
        </p:xfrm>
        <a:graphic>
          <a:graphicData uri="http://schemas.openxmlformats.org/presentationml/2006/ole">
            <p:oleObj spid="_x0000_s101460" name="Equation" r:id="rId5" imgW="37185600" imgH="10668000" progId="Equation.3">
              <p:embed/>
            </p:oleObj>
          </a:graphicData>
        </a:graphic>
      </p:graphicFrame>
      <p:graphicFrame>
        <p:nvGraphicFramePr>
          <p:cNvPr id="10138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177400512"/>
              </p:ext>
            </p:extLst>
          </p:nvPr>
        </p:nvGraphicFramePr>
        <p:xfrm>
          <a:off x="457200" y="5862229"/>
          <a:ext cx="2246903" cy="430258"/>
        </p:xfrm>
        <a:graphic>
          <a:graphicData uri="http://schemas.openxmlformats.org/presentationml/2006/ole">
            <p:oleObj spid="_x0000_s101461" name="Equation" r:id="rId6" imgW="28651200" imgH="54864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129008" y="5680710"/>
            <a:ext cx="576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1800" dirty="0">
                <a:latin typeface="Times New Roman" pitchFamily="18" charset="0"/>
                <a:cs typeface="Times New Roman" pitchFamily="18" charset="0"/>
              </a:rPr>
              <a:t>- теоријска концентрација индикатора (ТЕ) - </a:t>
            </a:r>
            <a:r>
              <a:rPr lang="sr-Cyrl-RS" sz="18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интензивна жута боја</a:t>
            </a:r>
            <a:endParaRPr lang="en-US" sz="18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50653" y="4896939"/>
            <a:ext cx="1080135" cy="360045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 flipV="1">
            <a:off x="2130788" y="4869180"/>
            <a:ext cx="1721122" cy="207782"/>
          </a:xfrm>
          <a:prstGeom prst="straightConnector1">
            <a:avLst/>
          </a:prstGeom>
          <a:ln w="2222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851910" y="4619625"/>
            <a:ext cx="5040629" cy="70788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- концентрација при којој  комплекс постаје уочљив у раствору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182880" y="6309360"/>
            <a:ext cx="88925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spcBef>
                <a:spcPct val="200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 пракси се користи дупло мања концентрација за детекцију ЗТТ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~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0,015mol/L.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8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489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489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82880" y="3068955"/>
            <a:ext cx="2880360" cy="3600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Реакција титрације: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82880" y="1828800"/>
            <a:ext cx="8892539" cy="1169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tIns="152352" bIns="0">
            <a:spAutoFit/>
          </a:bodyPr>
          <a:lstStyle/>
          <a:p>
            <a:pPr algn="just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Одређивање хлорида у киселој средини са стандардним раствором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1" lang="sr-Cyrl-RS" sz="2200" baseline="-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додатим у вишку. Ретитрација вишка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kumimoji="1" lang="en-US" sz="22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јона се врши стандардним раствором тиоцијаната (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SCN</a:t>
            </a:r>
            <a:r>
              <a:rPr kumimoji="1" lang="en-US" sz="2200" baseline="30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).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6445" y="1153528"/>
            <a:ext cx="8532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Примена Волхардове методе – метода ретитрације 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83280" y="3097983"/>
            <a:ext cx="43668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kumimoji="1" lang="sr-Cyrl-R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sz="2200" b="1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kumimoji="1" lang="en-US" sz="22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sr-Cyrl-RS" sz="2200" b="1" baseline="300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1" lang="en-US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kumimoji="1" lang="sr-Cyrl-R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1" lang="en-US" sz="2200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kumimoji="1"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kumimoji="1"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sz="22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kumimoji="1" lang="en-U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1" lang="en-US" sz="22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AgCl</a:t>
            </a:r>
            <a:r>
              <a:rPr kumimoji="1" lang="en-US" sz="2200" b="1" baseline="-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(S)</a:t>
            </a:r>
            <a:r>
              <a:rPr kumimoji="1" lang="sr-Cyrl-RS" sz="22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1" lang="en-US" sz="2200" b="1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kumimoji="1" lang="sr-Cyrl-RS" sz="2200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1" lang="en-US" sz="2200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kumimoji="1" lang="en-US" sz="2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kumimoji="1" lang="en-US" sz="2200" b="1" dirty="0">
                <a:latin typeface="Times New Roman" pitchFamily="18" charset="0"/>
                <a:cs typeface="Times New Roman" pitchFamily="18" charset="0"/>
              </a:rPr>
              <a:t> </a:t>
            </a:r>
            <a:endParaRPr kumimoji="1" lang="en-US" sz="2200" b="1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r>
              <a:rPr kumimoji="1"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                                        (вишак)</a:t>
            </a:r>
            <a:endParaRPr kumimoji="1" lang="en-US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00400" y="3983355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r>
              <a:rPr kumimoji="1" lang="sr-Cyrl-RS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kumimoji="1" lang="en-US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</a:rPr>
              <a:t>  +  SCN</a:t>
            </a:r>
            <a:r>
              <a:rPr kumimoji="1" lang="en-U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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1" lang="en-US" b="1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AgSCN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</a:t>
            </a:r>
            <a:endParaRPr kumimoji="1" lang="en-US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kumimoji="1"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(вишак)</a:t>
            </a:r>
            <a:endParaRPr kumimoji="1" lang="en-US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2880" y="3954659"/>
            <a:ext cx="28216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Реакција ретитрације: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 Box 5">
            <a:extLst>
              <a:ext uri="{FF2B5EF4-FFF2-40B4-BE49-F238E27FC236}">
                <a16:creationId xmlns:a16="http://schemas.microsoft.com/office/drawing/2014/main" xmlns="" id="{CDE59D45-52EC-40A8-BB12-BCF8BB0E1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3280" y="5024545"/>
            <a:ext cx="4069080" cy="62484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</a:rPr>
              <a:t>Fe</a:t>
            </a:r>
            <a:r>
              <a:rPr kumimoji="1" lang="en-US" b="1" baseline="30000" dirty="0">
                <a:latin typeface="Times New Roman" pitchFamily="18" charset="0"/>
                <a:cs typeface="Times New Roman" pitchFamily="18" charset="0"/>
              </a:rPr>
              <a:t>3+</a:t>
            </a:r>
            <a:r>
              <a:rPr kumimoji="1" lang="en-US" sz="2000" b="1" dirty="0">
                <a:latin typeface="Times New Roman" pitchFamily="18" charset="0"/>
                <a:cs typeface="Times New Roman" pitchFamily="18" charset="0"/>
              </a:rPr>
              <a:t>  + </a:t>
            </a:r>
            <a:r>
              <a:rPr kumimoji="1" lang="sr-Cyrl-RS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</a:rPr>
              <a:t>SCN</a:t>
            </a:r>
            <a:r>
              <a:rPr kumimoji="1" lang="en-U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sz="20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kumimoji="1" lang="en-US" sz="2000" b="1" dirty="0">
                <a:latin typeface="YuTimes" charset="0"/>
                <a:cs typeface="Times New Roman" pitchFamily="18" charset="0"/>
                <a:sym typeface="Symbol" pitchFamily="18" charset="2"/>
              </a:rPr>
              <a:t></a:t>
            </a:r>
            <a:r>
              <a:rPr kumimoji="1" lang="en-US" sz="2000" b="1" dirty="0">
                <a:latin typeface="YuTimes" charset="0"/>
                <a:cs typeface="Times New Roman" pitchFamily="18" charset="0"/>
              </a:rPr>
              <a:t>   </a:t>
            </a:r>
            <a:r>
              <a:rPr kumimoji="1" lang="en-US" b="1" dirty="0" err="1">
                <a:latin typeface="Times New Roman" pitchFamily="18" charset="0"/>
                <a:cs typeface="Times New Roman" pitchFamily="18" charset="0"/>
              </a:rPr>
              <a:t>FeSCN</a:t>
            </a:r>
            <a:r>
              <a:rPr kumimoji="1" lang="sr-Cyrl-RS" b="1" baseline="30000" dirty="0">
                <a:latin typeface="Times New Roman" pitchFamily="18" charset="0"/>
                <a:cs typeface="Times New Roman" pitchFamily="18" charset="0"/>
              </a:rPr>
              <a:t>2+</a:t>
            </a:r>
            <a:r>
              <a:rPr kumimoji="1" lang="sr-Cyrl-RS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                             </a:t>
            </a:r>
            <a:r>
              <a:rPr kumimoji="1" lang="sr-Cyrl-RS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црвен</a:t>
            </a:r>
            <a:endParaRPr kumimoji="1" lang="en-US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8" name="Text Box 3">
            <a:extLst>
              <a:ext uri="{FF2B5EF4-FFF2-40B4-BE49-F238E27FC236}">
                <a16:creationId xmlns:a16="http://schemas.microsoft.com/office/drawing/2014/main" xmlns="" id="{E504C5B7-F3CA-49E6-84C8-F963C7CD2B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" y="5024545"/>
            <a:ext cx="2665095" cy="630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Реакција на ЗТТ:</a:t>
            </a:r>
            <a:endParaRPr kumimoji="1" lang="en-US" sz="22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7370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0631201-7F12-42C6-AE19-F387FF1EB1F3}"/>
              </a:ext>
            </a:extLst>
          </p:cNvPr>
          <p:cNvSpPr txBox="1"/>
          <p:nvPr/>
        </p:nvSpPr>
        <p:spPr>
          <a:xfrm>
            <a:off x="182880" y="2183904"/>
            <a:ext cx="86410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Недостатак методе при одређивању хлорида –</a:t>
            </a:r>
            <a:r>
              <a:rPr kumimoji="1"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1" lang="en-US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AgSCN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је мање растворан од </a:t>
            </a:r>
            <a:r>
              <a:rPr kumimoji="1" lang="en-US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AgCl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услед чега долази до реакције: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40F409F-5AC1-465F-8E43-3534045D9A7A}"/>
              </a:ext>
            </a:extLst>
          </p:cNvPr>
          <p:cNvSpPr/>
          <p:nvPr/>
        </p:nvSpPr>
        <p:spPr>
          <a:xfrm>
            <a:off x="457200" y="3105988"/>
            <a:ext cx="36618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b="1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AgCl</a:t>
            </a:r>
            <a:r>
              <a:rPr kumimoji="1" lang="sr-Cyrl-RS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+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sr-Cyrl-R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</a:rPr>
              <a:t>SCN</a:t>
            </a:r>
            <a:r>
              <a:rPr kumimoji="1" lang="en-U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sr-Cyrl-RS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sl-SI" b="1" dirty="0">
                <a:sym typeface="Wingdings 3" pitchFamily="18" charset="2"/>
              </a:rPr>
              <a:t>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kumimoji="1" lang="en-US" b="1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AgSCN</a:t>
            </a:r>
            <a:r>
              <a:rPr kumimoji="1" lang="sr-Cyrl-RS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 +  </a:t>
            </a:r>
            <a:r>
              <a:rPr kumimoji="1" lang="en-US" b="1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kumimoji="1" lang="en-U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sr-Cyrl-RS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7D3C215-577D-4603-9490-F1632FE5D1CC}"/>
              </a:ext>
            </a:extLst>
          </p:cNvPr>
          <p:cNvSpPr txBox="1"/>
          <p:nvPr/>
        </p:nvSpPr>
        <p:spPr>
          <a:xfrm>
            <a:off x="182880" y="5196071"/>
            <a:ext cx="8641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kumimoji="1" lang="en-US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AgI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и </a:t>
            </a:r>
            <a:r>
              <a:rPr kumimoji="1" lang="en-US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AgBr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с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у мање растворни од </a:t>
            </a:r>
            <a:r>
              <a:rPr kumimoji="1" lang="en-US" dirty="0" err="1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AgSCN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па се могу несметано одређивати по методи Волхарда.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FAAE5E18-CF30-4B45-824E-EDAC1CD8D9CD}"/>
              </a:ext>
            </a:extLst>
          </p:cNvPr>
          <p:cNvSpPr/>
          <p:nvPr/>
        </p:nvSpPr>
        <p:spPr>
          <a:xfrm>
            <a:off x="2051685" y="1214408"/>
            <a:ext cx="57607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Недостаци Волхардове методе</a:t>
            </a:r>
            <a:endParaRPr lang="sr-Latn-C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93CE9F1F-0241-49E4-9029-2B05BA2695CB}"/>
              </a:ext>
            </a:extLst>
          </p:cNvPr>
          <p:cNvSpPr txBox="1"/>
          <p:nvPr/>
        </p:nvSpPr>
        <p:spPr>
          <a:xfrm>
            <a:off x="182880" y="3736154"/>
            <a:ext cx="85724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sr-Cyrl-RS" dirty="0">
                <a:latin typeface="Times New Roman" pitchFamily="18" charset="0"/>
                <a:cs typeface="Times New Roman" pitchFamily="18" charset="0"/>
              </a:rPr>
              <a:t>Реакција индикатора на ЗТТ  се помера улево и раствор губи боју већ после неколико секунди од њеног настајања.</a:t>
            </a:r>
          </a:p>
          <a:p>
            <a:r>
              <a:rPr kumimoji="1" lang="sr-Cyrl-RS" dirty="0">
                <a:latin typeface="Times New Roman" pitchFamily="18" charset="0"/>
                <a:cs typeface="Times New Roman" pitchFamily="18" charset="0"/>
              </a:rPr>
              <a:t>Да би се ово избегло, талог </a:t>
            </a:r>
            <a:r>
              <a:rPr kumimoji="1" lang="en-U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AgCl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се одвоји од раствора филтрацијом, а потом вишак</a:t>
            </a:r>
            <a:r>
              <a:rPr kumimoji="1"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kumimoji="1" lang="en-US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</a:rPr>
              <a:t> јона</a:t>
            </a:r>
            <a:r>
              <a:rPr kumimoji="1" lang="sr-Cyrl-RS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у филтрату ретитрује тиоцијанатом.</a:t>
            </a:r>
            <a:endParaRPr kumimoji="1" lang="sr-Cyrl-R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263041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5316" name="Text Box 4"/>
          <p:cNvSpPr txBox="1">
            <a:spLocks noChangeArrowheads="1"/>
          </p:cNvSpPr>
          <p:nvPr/>
        </p:nvSpPr>
        <p:spPr bwMode="auto">
          <a:xfrm>
            <a:off x="1691640" y="4937760"/>
            <a:ext cx="529209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AgX↓ + Ag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+ In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l-SI" sz="2400" b="1" dirty="0">
                <a:sym typeface="Wingdings 3" pitchFamily="18" charset="2"/>
              </a:rPr>
              <a:t>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 AgX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/ In</a:t>
            </a:r>
            <a:r>
              <a:rPr lang="sr-Latn-CS" sz="2200" b="1" baseline="30000" dirty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ZTT</a:t>
            </a:r>
          </a:p>
          <a:p>
            <a:pPr>
              <a:spcBef>
                <a:spcPts val="0"/>
              </a:spcBef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                      боја 1        боја2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8635" y="1034713"/>
            <a:ext cx="79895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Таложне титрације уз адсорпционе индикаторе Фајансова метода</a:t>
            </a:r>
            <a:endParaRPr lang="sr-Latn-C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" y="1988820"/>
            <a:ext cx="8641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Индикаторска реакција се одвија на површини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колоидног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талога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, при чему је потребно да реакција грађења колоидног талога буде брза.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40480" y="3108960"/>
            <a:ext cx="21600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+ Ag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>
                <a:sym typeface="Wingdings 3" pitchFamily="18" charset="2"/>
              </a:rPr>
              <a:t>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AgX↓ </a:t>
            </a:r>
            <a:endParaRPr lang="en-US" b="1" dirty="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82880" y="3068955"/>
            <a:ext cx="2880360" cy="3600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Реакција титрације: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82880" y="3749040"/>
            <a:ext cx="864108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Реакција на ЗТТ:</a:t>
            </a:r>
            <a:endParaRPr kumimoji="1" lang="en-US" sz="2200" dirty="0">
              <a:latin typeface="Times New Roman" pitchFamily="18" charset="0"/>
            </a:endParaRP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Индикаторска реакција је реакција између јона 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Latn-CS" sz="2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 обојеног анјона индикатора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 на површини талога сребро-халогенида: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4">
            <a:extLst>
              <a:ext uri="{FF2B5EF4-FFF2-40B4-BE49-F238E27FC236}">
                <a16:creationId xmlns:a16="http://schemas.microsoft.com/office/drawing/2014/main" xmlns="" id="{18FBDB4C-5C35-4E4A-B23A-5CE0B6456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" y="5878592"/>
            <a:ext cx="864107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нјонски облик индикатора (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мора да се адсорбује у ЗТТ,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 сме да замени примарно адсорбовани јон на површини колоидног талога.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16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16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16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16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653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884015"/>
            <a:ext cx="8641079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Директно одређивање хлорида стандардним раствором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 уз индикатор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флуоресцеин (адсорпциони индикатор).</a:t>
            </a:r>
          </a:p>
          <a:p>
            <a:pPr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Услови одређивања: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6,5 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pH 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се постиже додатком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NaHCO</a:t>
            </a:r>
            <a:r>
              <a:rPr lang="sr-Latn-CS" sz="22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2074" y="1176874"/>
            <a:ext cx="576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Одрађивање хлорида по Фајансу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381665" y="3214786"/>
            <a:ext cx="25203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n </a:t>
            </a:r>
            <a:r>
              <a:rPr lang="sr-Cyrl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 H</a:t>
            </a:r>
            <a:r>
              <a:rPr lang="sr-Latn-CS" sz="24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400" b="1" dirty="0">
                <a:latin typeface="Times New Roman" pitchFamily="18" charset="0"/>
                <a:cs typeface="Times New Roman" pitchFamily="18" charset="0"/>
              </a:rPr>
              <a:t>  +  In</a:t>
            </a:r>
            <a:r>
              <a:rPr lang="sr-Latn-CS" sz="24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375728" y="3265056"/>
            <a:ext cx="39604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- у киселој средини се равнотежа </a:t>
            </a:r>
            <a:br>
              <a:rPr lang="sr-Cyrl-RS" dirty="0">
                <a:latin typeface="Times New Roman" pitchFamily="18" charset="0"/>
                <a:cs typeface="Times New Roman" pitchFamily="18" charset="0"/>
              </a:rPr>
            </a:br>
            <a:r>
              <a:rPr lang="sr-Cyrl-RS" dirty="0">
                <a:latin typeface="Times New Roman" pitchFamily="18" charset="0"/>
                <a:cs typeface="Times New Roman" pitchFamily="18" charset="0"/>
              </a:rPr>
              <a:t>  реакције помера улево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82880" y="4109025"/>
            <a:ext cx="828103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pH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6,5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индикатор се налази у молекулском облику који се не адсорбује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" y="4469070"/>
            <a:ext cx="81102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Latn-CS" dirty="0">
                <a:latin typeface="Times New Roman" pitchFamily="18" charset="0"/>
                <a:cs typeface="Times New Roman" pitchFamily="18" charset="0"/>
              </a:rPr>
              <a:t>pH 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таложи се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AgOH 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који прелази у смеђи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Ag</a:t>
            </a:r>
            <a:r>
              <a:rPr lang="sr-Latn-CS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1483682" y="4941368"/>
            <a:ext cx="63230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2Ag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+  2OH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2AgOH</a:t>
            </a:r>
            <a:r>
              <a:rPr lang="sl-SI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(s)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  Ag</a:t>
            </a:r>
            <a:r>
              <a:rPr lang="sl-SI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r>
              <a:rPr lang="sl-SI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(S)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+ H</a:t>
            </a:r>
            <a:r>
              <a:rPr lang="sl-SI" b="1" baseline="-25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2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O</a:t>
            </a:r>
            <a:endParaRPr lang="sr-Latn-CS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157836" y="5596692"/>
            <a:ext cx="3971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+  Cl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AgCl (s) </a:t>
            </a:r>
            <a:r>
              <a:rPr lang="sr-Cyrl-RS" sz="16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бео</a:t>
            </a:r>
            <a:endParaRPr lang="en-US" sz="16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274320" y="5561974"/>
            <a:ext cx="2880360" cy="3600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Реакција титрације: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3131820" y="6089650"/>
            <a:ext cx="5400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AgCl (s)  +  Ag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+  In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AgCl </a:t>
            </a:r>
            <a:r>
              <a:rPr lang="en-US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·</a:t>
            </a:r>
            <a:r>
              <a:rPr lang="sr-Latn-CS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Ag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</a:t>
            </a:r>
            <a:r>
              <a:rPr lang="sr-Latn-CS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: In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- </a:t>
            </a:r>
            <a:r>
              <a:rPr lang="sr-Latn-CS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(s)</a:t>
            </a:r>
            <a:endParaRPr lang="en-US" sz="16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4932362" y="6451600"/>
            <a:ext cx="14398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жуто-зелен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7"/>
          <p:cNvSpPr txBox="1">
            <a:spLocks noChangeArrowheads="1"/>
          </p:cNvSpPr>
          <p:nvPr/>
        </p:nvSpPr>
        <p:spPr bwMode="auto">
          <a:xfrm>
            <a:off x="7414895" y="6491287"/>
            <a:ext cx="92132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800" b="1" dirty="0">
                <a:latin typeface="Times New Roman" pitchFamily="18" charset="0"/>
                <a:cs typeface="Times New Roman" pitchFamily="18" charset="0"/>
              </a:rPr>
              <a:t>црвен</a:t>
            </a:r>
            <a:endParaRPr lang="en-US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74320" y="5976611"/>
            <a:ext cx="23580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Реакција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на ЗТТ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810" name="Picture 2"/>
          <p:cNvPicPr>
            <a:picLocks noChangeAspect="1" noChangeArrowheads="1"/>
          </p:cNvPicPr>
          <p:nvPr/>
        </p:nvPicPr>
        <p:blipFill>
          <a:blip r:embed="rId2" cstate="print"/>
          <a:srcRect l="24964" t="35634" r="47449" b="18657"/>
          <a:stretch>
            <a:fillRect/>
          </a:stretch>
        </p:blipFill>
        <p:spPr bwMode="auto">
          <a:xfrm>
            <a:off x="611505" y="2545999"/>
            <a:ext cx="2880360" cy="2683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9811" name="Picture 3"/>
          <p:cNvPicPr>
            <a:picLocks noChangeAspect="1" noChangeArrowheads="1"/>
          </p:cNvPicPr>
          <p:nvPr/>
        </p:nvPicPr>
        <p:blipFill>
          <a:blip r:embed="rId2" cstate="print"/>
          <a:srcRect l="56503" t="34841" r="13707" b="20942"/>
          <a:stretch>
            <a:fillRect/>
          </a:stretch>
        </p:blipFill>
        <p:spPr bwMode="auto">
          <a:xfrm>
            <a:off x="5292090" y="2348865"/>
            <a:ext cx="2978625" cy="248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51460" y="1280160"/>
            <a:ext cx="45720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spcBef>
                <a:spcPct val="50000"/>
              </a:spcBef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До ТЕ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Cl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јони су у примарном адсорпционом слоју тако да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200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 може да се адсорбује.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2880" y="5345966"/>
            <a:ext cx="88925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Титрације уз адсорпционе индикаторе су брзе и тачне, али је ограничена примена јер постоји мали број таложних реакција код којих се колоидни талог брзо гради.</a:t>
            </a:r>
          </a:p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Промена боје је уочљивија што је површина талога већа.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212080" y="1280160"/>
            <a:ext cx="360045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ЗТТ,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 адсорбује на мали вишак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јона.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2880" y="1884015"/>
            <a:ext cx="864107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Директно одређивање хлорида стандардним раствором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 у слабо киселој средини уз индикатор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еозин.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2074" y="1176874"/>
            <a:ext cx="576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Одрађивање јодида по Фајансу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3063240" y="2926080"/>
            <a:ext cx="330898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+  l</a:t>
            </a:r>
            <a:r>
              <a:rPr lang="sr-Latn-CS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sl-SI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   Agl (s) </a:t>
            </a:r>
            <a:r>
              <a:rPr lang="sr-Cyrl-RS" sz="1600" b="1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бео</a:t>
            </a:r>
            <a:endParaRPr lang="en-US" sz="1600" b="1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182880" y="2926080"/>
            <a:ext cx="2880360" cy="3600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Реакција титрације: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4">
            <a:extLst>
              <a:ext uri="{FF2B5EF4-FFF2-40B4-BE49-F238E27FC236}">
                <a16:creationId xmlns:a16="http://schemas.microsoft.com/office/drawing/2014/main" xmlns="" id="{8CE703AB-C3D5-4CBE-BDDB-0A03EAD4A9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" y="3545113"/>
            <a:ext cx="8641078" cy="3600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 eaLnBrk="1" hangingPunct="1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Адсорпциони индикатор, еозин, је јача киселина од флуоресцеина, па се може користити у широј области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pH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(чак и при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2).</a:t>
            </a:r>
          </a:p>
          <a:p>
            <a:pPr algn="just" eaLnBrk="1" hangingPunct="1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При овој титрацији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се подешава уз помоћ 2% раствора сирћетне киселине.</a:t>
            </a:r>
          </a:p>
          <a:p>
            <a:pPr algn="just" eaLnBrk="1" hangingPunct="1"/>
            <a:endParaRPr lang="sr-Cyrl-RS" sz="22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 титрацију хлорида не може се користити еозин као индикатор, јер се анјонски облик индикатора јаче адсорбује него хлорид већ од почетка титрације.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1897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5" name="Text Box 9"/>
          <p:cNvSpPr txBox="1">
            <a:spLocks noChangeArrowheads="1"/>
          </p:cNvSpPr>
          <p:nvPr/>
        </p:nvSpPr>
        <p:spPr bwMode="auto">
          <a:xfrm>
            <a:off x="2529523" y="4846320"/>
            <a:ext cx="636301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dirty="0"/>
              <a:t>BaSO</a:t>
            </a:r>
            <a:r>
              <a:rPr lang="sr-Latn-CS" b="1" baseline="-25000" dirty="0"/>
              <a:t>4</a:t>
            </a:r>
            <a:r>
              <a:rPr lang="sr-Latn-CS" b="1" dirty="0"/>
              <a:t> (s)  +  Ba</a:t>
            </a:r>
            <a:r>
              <a:rPr lang="sr-Latn-CS" b="1" baseline="30000" dirty="0"/>
              <a:t>2+</a:t>
            </a:r>
            <a:r>
              <a:rPr lang="sr-Latn-CS" b="1" dirty="0"/>
              <a:t>  +  2In</a:t>
            </a:r>
            <a:r>
              <a:rPr lang="sr-Latn-CS" b="1" baseline="30000" dirty="0"/>
              <a:t>-</a:t>
            </a:r>
            <a:r>
              <a:rPr lang="sr-Latn-CS" b="1" dirty="0"/>
              <a:t>    </a:t>
            </a:r>
            <a:r>
              <a:rPr lang="sl-SI" b="1" dirty="0">
                <a:sym typeface="Wingdings 3" pitchFamily="18" charset="2"/>
              </a:rPr>
              <a:t>   </a:t>
            </a:r>
            <a:r>
              <a:rPr lang="sl-SI" b="1" dirty="0">
                <a:solidFill>
                  <a:srgbClr val="C00000"/>
                </a:solidFill>
                <a:sym typeface="Wingdings 3" pitchFamily="18" charset="2"/>
              </a:rPr>
              <a:t>BaSO</a:t>
            </a:r>
            <a:r>
              <a:rPr lang="sl-SI" b="1" baseline="-25000" dirty="0">
                <a:solidFill>
                  <a:srgbClr val="C00000"/>
                </a:solidFill>
                <a:sym typeface="Wingdings 3" pitchFamily="18" charset="2"/>
              </a:rPr>
              <a:t>4</a:t>
            </a:r>
            <a:r>
              <a:rPr lang="sl-SI" b="1" dirty="0">
                <a:solidFill>
                  <a:srgbClr val="C00000"/>
                </a:solidFill>
                <a:sym typeface="Wingdings 3" pitchFamily="18" charset="2"/>
              </a:rPr>
              <a:t> </a:t>
            </a:r>
            <a:r>
              <a:rPr lang="en-US" b="1" dirty="0">
                <a:solidFill>
                  <a:srgbClr val="C00000"/>
                </a:solidFill>
                <a:cs typeface="Arial" pitchFamily="34" charset="0"/>
                <a:sym typeface="Wingdings 3" pitchFamily="18" charset="2"/>
              </a:rPr>
              <a:t>·</a:t>
            </a:r>
            <a:r>
              <a:rPr lang="sr-Latn-CS" b="1" dirty="0">
                <a:solidFill>
                  <a:srgbClr val="C00000"/>
                </a:solidFill>
                <a:cs typeface="Arial" pitchFamily="34" charset="0"/>
                <a:sym typeface="Wingdings 3" pitchFamily="18" charset="2"/>
              </a:rPr>
              <a:t>Ba</a:t>
            </a:r>
            <a:r>
              <a:rPr lang="sr-Latn-CS" b="1" baseline="30000" dirty="0">
                <a:solidFill>
                  <a:srgbClr val="C00000"/>
                </a:solidFill>
                <a:cs typeface="Arial" pitchFamily="34" charset="0"/>
                <a:sym typeface="Wingdings 3" pitchFamily="18" charset="2"/>
              </a:rPr>
              <a:t>2+</a:t>
            </a:r>
            <a:r>
              <a:rPr lang="sr-Latn-CS" b="1" dirty="0">
                <a:solidFill>
                  <a:srgbClr val="C00000"/>
                </a:solidFill>
                <a:cs typeface="Arial" pitchFamily="34" charset="0"/>
                <a:sym typeface="Wingdings 3" pitchFamily="18" charset="2"/>
              </a:rPr>
              <a:t> : 2In</a:t>
            </a:r>
            <a:r>
              <a:rPr lang="sr-Latn-CS" b="1" baseline="30000" dirty="0">
                <a:solidFill>
                  <a:srgbClr val="C00000"/>
                </a:solidFill>
                <a:cs typeface="Arial" pitchFamily="34" charset="0"/>
                <a:sym typeface="Wingdings 3" pitchFamily="18" charset="2"/>
              </a:rPr>
              <a:t>- </a:t>
            </a:r>
            <a:r>
              <a:rPr lang="sr-Latn-CS" b="1" dirty="0">
                <a:solidFill>
                  <a:srgbClr val="C00000"/>
                </a:solidFill>
                <a:cs typeface="Arial" pitchFamily="34" charset="0"/>
                <a:sym typeface="Wingdings 3" pitchFamily="18" charset="2"/>
              </a:rPr>
              <a:t>(s)</a:t>
            </a:r>
            <a:endParaRPr lang="en-US" sz="1600" b="1" dirty="0">
              <a:solidFill>
                <a:srgbClr val="C00000"/>
              </a:solidFill>
              <a:cs typeface="Arial" pitchFamily="34" charset="0"/>
              <a:sym typeface="Wingdings 3" pitchFamily="18" charset="2"/>
            </a:endParaRPr>
          </a:p>
        </p:txBody>
      </p:sp>
      <p:sp>
        <p:nvSpPr>
          <p:cNvPr id="48136" name="Text Box 10"/>
          <p:cNvSpPr txBox="1">
            <a:spLocks noChangeArrowheads="1"/>
          </p:cNvSpPr>
          <p:nvPr/>
        </p:nvSpPr>
        <p:spPr bwMode="auto">
          <a:xfrm>
            <a:off x="6732269" y="5222557"/>
            <a:ext cx="10801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800" b="1" dirty="0">
                <a:solidFill>
                  <a:srgbClr val="C00000"/>
                </a:solidFill>
              </a:rPr>
              <a:t>црвен</a:t>
            </a:r>
            <a:endParaRPr lang="en-US" sz="1800" b="1" dirty="0">
              <a:solidFill>
                <a:srgbClr val="C00000"/>
              </a:solidFill>
            </a:endParaRPr>
          </a:p>
        </p:txBody>
      </p:sp>
      <p:sp>
        <p:nvSpPr>
          <p:cNvPr id="48137" name="Text Box 11"/>
          <p:cNvSpPr txBox="1">
            <a:spLocks noChangeArrowheads="1"/>
          </p:cNvSpPr>
          <p:nvPr/>
        </p:nvSpPr>
        <p:spPr bwMode="auto">
          <a:xfrm>
            <a:off x="182880" y="5669280"/>
            <a:ext cx="870966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Титрацију ометају готово сви катјони (на пример граде обојене комплексе са индикатором) и неки анјони (сем хлорида, бромида и перхлората).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2880" y="1583140"/>
            <a:ext cx="88925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Титрација стандардним раствором 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BaCl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Ba(ClO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уз 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ндикатор ализарин-црвено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(адсорпциони индикатор)</a:t>
            </a:r>
          </a:p>
          <a:p>
            <a:pPr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Услови одређивања: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~ 3,5 у смеши вода/метил-алкохол.</a:t>
            </a:r>
          </a:p>
          <a:p>
            <a:pPr>
              <a:spcAft>
                <a:spcPts val="600"/>
              </a:spcAft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 овим условима се добија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колоидн</a:t>
            </a:r>
            <a:r>
              <a:rPr lang="sr-Cyrl-RS" sz="22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талог који је високо адсорптиван (у чисто воденим растворима се добија кристални талог).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71775" y="908685"/>
            <a:ext cx="39604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Титрација сулфата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82880" y="3761408"/>
            <a:ext cx="2880360" cy="36004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Реакција титрације: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2880" y="4846320"/>
            <a:ext cx="2287549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Реакција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на ЗТТ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3" name="Text Box 7"/>
          <p:cNvSpPr txBox="1">
            <a:spLocks noChangeArrowheads="1"/>
          </p:cNvSpPr>
          <p:nvPr/>
        </p:nvSpPr>
        <p:spPr bwMode="auto">
          <a:xfrm>
            <a:off x="3098042" y="3761408"/>
            <a:ext cx="4321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dirty="0"/>
              <a:t>Ba</a:t>
            </a:r>
            <a:r>
              <a:rPr lang="sr-Latn-CS" b="1" baseline="30000" dirty="0"/>
              <a:t>2+</a:t>
            </a:r>
            <a:r>
              <a:rPr lang="sr-Latn-CS" b="1" dirty="0"/>
              <a:t>  +  SO</a:t>
            </a:r>
            <a:r>
              <a:rPr lang="sr-Latn-CS" b="1" baseline="-25000" dirty="0"/>
              <a:t>4</a:t>
            </a:r>
            <a:r>
              <a:rPr lang="sr-Latn-CS" b="1" baseline="30000" dirty="0"/>
              <a:t>2-</a:t>
            </a:r>
            <a:r>
              <a:rPr lang="sr-Latn-CS" b="1" dirty="0"/>
              <a:t>    </a:t>
            </a:r>
            <a:r>
              <a:rPr lang="sl-SI" b="1" dirty="0">
                <a:sym typeface="Wingdings 3" pitchFamily="18" charset="2"/>
              </a:rPr>
              <a:t>   BaSO</a:t>
            </a:r>
            <a:r>
              <a:rPr lang="sl-SI" b="1" baseline="-25000" dirty="0">
                <a:sym typeface="Wingdings 3" pitchFamily="18" charset="2"/>
              </a:rPr>
              <a:t>4</a:t>
            </a:r>
            <a:r>
              <a:rPr lang="sl-SI" b="1" dirty="0">
                <a:sym typeface="Wingdings 3" pitchFamily="18" charset="2"/>
              </a:rPr>
              <a:t> (s) </a:t>
            </a:r>
            <a:r>
              <a:rPr lang="sr-Cyrl-RS" sz="1600" b="1" dirty="0">
                <a:sym typeface="Wingdings 3" pitchFamily="18" charset="2"/>
              </a:rPr>
              <a:t>бео</a:t>
            </a:r>
            <a:endParaRPr lang="en-US" sz="1600" b="1" dirty="0">
              <a:sym typeface="Wingdings 3" pitchFamily="18" charset="2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5217160" y="5229225"/>
            <a:ext cx="7950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жут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ChangeArrowheads="1"/>
          </p:cNvSpPr>
          <p:nvPr/>
        </p:nvSpPr>
        <p:spPr bwMode="auto">
          <a:xfrm>
            <a:off x="182880" y="2348865"/>
            <a:ext cx="8709660" cy="3277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Одређивање сребра у легурама и рудама, као и за одређивање анјона.</a:t>
            </a:r>
          </a:p>
          <a:p>
            <a:pPr marL="342900" indent="-342900">
              <a:spcAft>
                <a:spcPts val="600"/>
              </a:spcAft>
              <a:buFontTx/>
              <a:buChar char="-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Моровом методом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се одређују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Br</a:t>
            </a:r>
            <a:r>
              <a:rPr lang="en-US" sz="2400" baseline="38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400" baseline="380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 неутралној средини.</a:t>
            </a:r>
          </a:p>
          <a:p>
            <a:pPr marL="342900" indent="-342900" algn="just">
              <a:spcAft>
                <a:spcPts val="600"/>
              </a:spcAft>
              <a:buFontTx/>
              <a:buChar char="-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Волхардовом методом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се одређују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CO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C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CN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CrO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PO</a:t>
            </a:r>
            <a:r>
              <a:rPr lang="en-US" sz="2400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3-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S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2-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(уз уклањање исталожене соли сребра пре ретитрације вишка 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Cyrl-RS" sz="24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јона) и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Br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sr-Latn-R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, SCN</a:t>
            </a:r>
            <a:r>
              <a:rPr lang="sr-Latn-R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(без уклањања соли сребра).</a:t>
            </a:r>
          </a:p>
          <a:p>
            <a:pPr marL="342900" indent="-342900" algn="just">
              <a:spcAft>
                <a:spcPts val="600"/>
              </a:spcAft>
              <a:buFontTx/>
              <a:buChar char="-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Уз адсорпционе индикаторе се одређују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Br</a:t>
            </a:r>
            <a:r>
              <a:rPr lang="en-US" sz="2400" baseline="38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sr-Latn-RS" sz="2400" dirty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sr-Latn-R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Rectangle 2"/>
          <p:cNvSpPr/>
          <p:nvPr/>
        </p:nvSpPr>
        <p:spPr>
          <a:xfrm>
            <a:off x="1115320" y="1268730"/>
            <a:ext cx="68447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Примена аргентометријских титрација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ChangeArrowheads="1"/>
          </p:cNvSpPr>
          <p:nvPr/>
        </p:nvSpPr>
        <p:spPr bwMode="auto">
          <a:xfrm>
            <a:off x="182880" y="2305050"/>
            <a:ext cx="8709660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i="1" u="sng" dirty="0">
                <a:latin typeface="Times New Roman" pitchFamily="18" charset="0"/>
                <a:cs typeface="Times New Roman" pitchFamily="18" charset="0"/>
              </a:rPr>
              <a:t>Стандардни раствор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сребро-нитрата</a:t>
            </a:r>
          </a:p>
          <a:p>
            <a:pPr lvl="0" algn="just">
              <a:spcAft>
                <a:spcPts val="600"/>
              </a:spcAft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- примарни стандард: ако је одроварајуће чистоће,</a:t>
            </a:r>
          </a:p>
          <a:p>
            <a:pPr lvl="0" algn="just">
              <a:spcAft>
                <a:spcPts val="1200"/>
              </a:spcAft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-секундарни стандард: стандардизује се са примарним стандардним растворима натријум-хлорида уз индикатор калијум-хромат.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Раствор сребро-нитрата је осетљив на светлост, прашину, органска једињења (из воде), па се чува у тамним боцама да не би дошло до издвајања елементарног сребра у облику црног праха.</a:t>
            </a:r>
          </a:p>
        </p:txBody>
      </p:sp>
      <p:sp>
        <p:nvSpPr>
          <p:cNvPr id="3" name="Rectangle 2"/>
          <p:cNvSpPr/>
          <p:nvPr/>
        </p:nvSpPr>
        <p:spPr>
          <a:xfrm>
            <a:off x="1463040" y="1268730"/>
            <a:ext cx="62358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Стандардни раствор сребро-нитрата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" y="1554480"/>
            <a:ext cx="8641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Постоји велики број ограничења за ширу примену таложних реакција (мали број реакција испуњава поменуте услове).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" y="2560320"/>
            <a:ext cx="864108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Ограничења:</a:t>
            </a:r>
          </a:p>
          <a:p>
            <a:pPr algn="just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 недефинисан стехиометријски састав талога,</a:t>
            </a:r>
          </a:p>
          <a:p>
            <a:pPr algn="just">
              <a:buFontTx/>
              <a:buChar char="-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адсорпција титроване супстанце  или титранта на талогу,</a:t>
            </a:r>
          </a:p>
          <a:p>
            <a:pPr algn="just">
              <a:buFontTx/>
              <a:buChar char="-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код бојених талога – отежано опажање ЗТТ.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2880" y="4114800"/>
            <a:ext cx="877824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Таложне титрације су углавном ограничене на методе: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Одређивања халогенида</a:t>
            </a:r>
            <a:r>
              <a:rPr kumimoji="1" lang="en-US" sz="2400" dirty="0">
                <a:latin typeface="Times New Roman" pitchFamily="18" charset="0"/>
                <a:cs typeface="Times New Roman" pitchFamily="18" charset="0"/>
              </a:rPr>
              <a:t> (                     )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и псеудохалогенида </a:t>
            </a:r>
            <a:r>
              <a:rPr kumimoji="1" lang="en-US" sz="2400" dirty="0">
                <a:latin typeface="Times New Roman" pitchFamily="18" charset="0"/>
                <a:cs typeface="Times New Roman" pitchFamily="18" charset="0"/>
              </a:rPr>
              <a:t>(SCN</a:t>
            </a:r>
            <a:r>
              <a:rPr kumimoji="1"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sz="2400" dirty="0">
                <a:latin typeface="Times New Roman" pitchFamily="18" charset="0"/>
                <a:cs typeface="Times New Roman" pitchFamily="18" charset="0"/>
              </a:rPr>
              <a:t>, CN</a:t>
            </a:r>
            <a:r>
              <a:rPr kumimoji="1"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sz="2400" dirty="0">
                <a:latin typeface="Times New Roman" pitchFamily="18" charset="0"/>
                <a:cs typeface="Times New Roman" pitchFamily="18" charset="0"/>
              </a:rPr>
              <a:t>, CNO</a:t>
            </a:r>
            <a:r>
              <a:rPr kumimoji="1" lang="en-US" sz="24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sz="2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са стандардним раствором сребро-нитрата  - </a:t>
            </a:r>
            <a:r>
              <a:rPr lang="sr-Cyrl-RS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аргентометрија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Одређивања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 са стандардним растворима  соли живе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I), 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олова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), баријума (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1" name="Object 10">
            <a:extLst>
              <a:ext uri="{FF2B5EF4-FFF2-40B4-BE49-F238E27FC236}">
                <a16:creationId xmlns:a16="http://schemas.microsoft.com/office/drawing/2014/main" xmlns="" id="{EB6E71EB-37E4-4889-885D-2D3FD2EBBF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4523245"/>
              </p:ext>
            </p:extLst>
          </p:nvPr>
        </p:nvGraphicFramePr>
        <p:xfrm>
          <a:off x="3994485" y="4470641"/>
          <a:ext cx="1958440" cy="440650"/>
        </p:xfrm>
        <a:graphic>
          <a:graphicData uri="http://schemas.openxmlformats.org/presentationml/2006/ole">
            <p:oleObj spid="_x0000_s102434" name="Equation" r:id="rId3" imgW="1015920" imgH="228600" progId="Equation.DSMT4">
              <p:embed/>
            </p:oleObj>
          </a:graphicData>
        </a:graphic>
      </p:graphicFrame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xmlns="" id="{E1B5D6FE-6965-4AE8-B776-B947B18A40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06326177"/>
              </p:ext>
            </p:extLst>
          </p:nvPr>
        </p:nvGraphicFramePr>
        <p:xfrm>
          <a:off x="2343483" y="5583555"/>
          <a:ext cx="2023979" cy="480695"/>
        </p:xfrm>
        <a:graphic>
          <a:graphicData uri="http://schemas.openxmlformats.org/presentationml/2006/ole">
            <p:oleObj spid="_x0000_s102435" name="Equation" r:id="rId4" imgW="1015920" imgH="2412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2880" y="1828800"/>
            <a:ext cx="864108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аснива се на грађењу врло стабилног цијанидног комплексног јона: 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57666" y="1187355"/>
            <a:ext cx="57744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Одређивање цијанида по Либиг-у </a:t>
            </a:r>
          </a:p>
        </p:txBody>
      </p:sp>
      <p:sp>
        <p:nvSpPr>
          <p:cNvPr id="5" name="Rectangle 4"/>
          <p:cNvSpPr/>
          <p:nvPr/>
        </p:nvSpPr>
        <p:spPr>
          <a:xfrm>
            <a:off x="457200" y="2651760"/>
            <a:ext cx="389305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sz="2400" b="1" dirty="0">
                <a:latin typeface="+mn-lt"/>
                <a:cs typeface="Times New Roman" pitchFamily="18" charset="0"/>
              </a:rPr>
              <a:t>2CN</a:t>
            </a:r>
            <a:r>
              <a:rPr lang="sr-Latn-RS" sz="2400" b="1" baseline="30000" dirty="0">
                <a:latin typeface="+mn-lt"/>
                <a:cs typeface="Times New Roman" pitchFamily="18" charset="0"/>
              </a:rPr>
              <a:t>- </a:t>
            </a:r>
            <a:r>
              <a:rPr lang="sr-Latn-RS" sz="2400" b="1" dirty="0">
                <a:latin typeface="+mn-lt"/>
                <a:cs typeface="Times New Roman" pitchFamily="18" charset="0"/>
              </a:rPr>
              <a:t>  </a:t>
            </a:r>
            <a:r>
              <a:rPr lang="vi-VN" sz="2400" b="1" dirty="0">
                <a:latin typeface="+mn-lt"/>
                <a:cs typeface="Times New Roman" pitchFamily="18" charset="0"/>
              </a:rPr>
              <a:t>+ Ag</a:t>
            </a:r>
            <a:r>
              <a:rPr lang="sr-Latn-RS" sz="2400" b="1" baseline="30000" dirty="0">
                <a:latin typeface="+mn-lt"/>
                <a:cs typeface="Times New Roman" pitchFamily="18" charset="0"/>
              </a:rPr>
              <a:t>+</a:t>
            </a:r>
            <a:r>
              <a:rPr lang="sr-Latn-RS" sz="2400" b="1" dirty="0">
                <a:latin typeface="+mn-lt"/>
                <a:cs typeface="Times New Roman" pitchFamily="18" charset="0"/>
              </a:rPr>
              <a:t> </a:t>
            </a:r>
            <a:r>
              <a:rPr lang="vi-VN" sz="2400" b="1" dirty="0">
                <a:latin typeface="Wingdings 3" pitchFamily="18" charset="2"/>
              </a:rPr>
              <a:t></a:t>
            </a:r>
            <a:r>
              <a:rPr lang="sr-Latn-RS" sz="2400" b="1" dirty="0">
                <a:latin typeface="Wingdings 3" pitchFamily="18" charset="2"/>
              </a:rPr>
              <a:t> </a:t>
            </a:r>
            <a:r>
              <a:rPr lang="vi-VN" sz="2400" b="1" dirty="0">
                <a:latin typeface="+mn-lt"/>
                <a:cs typeface="Times New Roman" pitchFamily="18" charset="0"/>
              </a:rPr>
              <a:t>[Ag(CN)</a:t>
            </a:r>
            <a:r>
              <a:rPr lang="vi-VN" sz="2400" b="1" baseline="-25000" dirty="0">
                <a:latin typeface="+mn-lt"/>
                <a:cs typeface="Times New Roman" pitchFamily="18" charset="0"/>
              </a:rPr>
              <a:t>2</a:t>
            </a:r>
            <a:r>
              <a:rPr lang="vi-VN" sz="2400" b="1" dirty="0">
                <a:latin typeface="+mn-lt"/>
                <a:cs typeface="Times New Roman" pitchFamily="18" charset="0"/>
              </a:rPr>
              <a:t>]</a:t>
            </a:r>
            <a:r>
              <a:rPr lang="sr-Latn-RS" sz="2400" b="1" baseline="30000" dirty="0">
                <a:latin typeface="+mn-lt"/>
                <a:cs typeface="Times New Roman" pitchFamily="18" charset="0"/>
              </a:rPr>
              <a:t>-</a:t>
            </a:r>
            <a:endParaRPr lang="vi-VN" sz="2400" b="1" baseline="30000" dirty="0">
              <a:latin typeface="+mn-lt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82880" y="3429000"/>
            <a:ext cx="864108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Акална со овог комплекса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K[Ag(CN)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је растворна у води, док је со сребра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Ag[Ag(CN)</a:t>
            </a:r>
            <a:r>
              <a:rPr lang="en-US" sz="2200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]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нерастворна. </a:t>
            </a: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За одређивање ЗТТ користи</a:t>
            </a:r>
            <a:r>
              <a:rPr lang="sr-Latn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се појава замућења. </a:t>
            </a:r>
            <a:endParaRPr lang="sr-Latn-R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" y="4869180"/>
            <a:ext cx="51241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vi-VN" sz="2400" b="1" dirty="0">
                <a:latin typeface="Times New Roman" pitchFamily="18" charset="0"/>
                <a:cs typeface="Times New Roman" pitchFamily="18" charset="0"/>
              </a:rPr>
              <a:t>[Ag(CN)</a:t>
            </a:r>
            <a:r>
              <a:rPr lang="sr-Latn-R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vi-VN" sz="2400" b="1" dirty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sr-Latn-RS" sz="2400" b="1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Latn-RS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b="1" dirty="0">
                <a:latin typeface="Times New Roman" pitchFamily="18" charset="0"/>
                <a:cs typeface="Times New Roman" pitchFamily="18" charset="0"/>
              </a:rPr>
              <a:t>+ Ag</a:t>
            </a:r>
            <a:r>
              <a:rPr lang="sr-Latn-RS" sz="2400" b="1" baseline="30000" dirty="0">
                <a:latin typeface="Times New Roman" pitchFamily="18" charset="0"/>
                <a:cs typeface="Times New Roman" pitchFamily="18" charset="0"/>
              </a:rPr>
              <a:t>+     </a:t>
            </a:r>
            <a:r>
              <a:rPr lang="vi-VN" sz="2400" b="1" dirty="0">
                <a:latin typeface="Wingdings 3" pitchFamily="18" charset="2"/>
              </a:rPr>
              <a:t> </a:t>
            </a:r>
            <a:r>
              <a:rPr lang="vi-VN" sz="2400" b="1" dirty="0">
                <a:latin typeface="Times New Roman" pitchFamily="18" charset="0"/>
                <a:cs typeface="Times New Roman" pitchFamily="18" charset="0"/>
              </a:rPr>
              <a:t>Ag[Ag(CN)</a:t>
            </a:r>
            <a:r>
              <a:rPr lang="vi-VN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vi-VN" sz="2400" b="1" dirty="0">
                <a:latin typeface="Times New Roman" pitchFamily="18" charset="0"/>
                <a:cs typeface="Times New Roman" pitchFamily="18" charset="0"/>
              </a:rPr>
              <a:t>]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" y="5589270"/>
            <a:ext cx="86410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dirty="0">
                <a:latin typeface="Times New Roman" pitchFamily="18" charset="0"/>
                <a:cs typeface="Times New Roman" pitchFamily="18" charset="0"/>
              </a:rPr>
              <a:t>Ерленмајер се ставља на црну подлогу и титрује до појаве трајног замућења (добро уочљиво на црној подлози) 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Rectangle 2"/>
          <p:cNvSpPr>
            <a:spLocks noChangeArrowheads="1"/>
          </p:cNvSpPr>
          <p:nvPr/>
        </p:nvSpPr>
        <p:spPr bwMode="auto">
          <a:xfrm>
            <a:off x="971550" y="1268730"/>
            <a:ext cx="72009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Одређивање хлорида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титрацијом са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жива(</a:t>
            </a:r>
            <a:r>
              <a:rPr lang="vi-VN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)-нитратом</a:t>
            </a:r>
            <a:endParaRPr lang="en-US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82880" y="2539940"/>
            <a:ext cx="87096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Меркурометријско одређивање хлорида заснива се на реакцији хлорида са жива(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)-јонима. Као стандардни раствор користи се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жива(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)-нитрат.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82880" y="4009779"/>
            <a:ext cx="288036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Реакција титрације:</a:t>
            </a:r>
            <a:endParaRPr kumimoji="1"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23581" y="4000974"/>
            <a:ext cx="56204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Cyrl-RS" sz="2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vi-VN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vi-VN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(NO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vi-VN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b="1" dirty="0" smtClean="0">
                <a:latin typeface="Wingdings 3" pitchFamily="18" charset="2"/>
              </a:rPr>
              <a:t>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+  2NaNO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vi-VN" sz="2400" baseline="30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sr-Cyrl-RS" sz="24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11730" y="5117551"/>
            <a:ext cx="67322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sz="2400" dirty="0" smtClean="0">
                <a:latin typeface="Times New Roman" pitchFamily="18" charset="0"/>
                <a:cs typeface="Times New Roman" pitchFamily="18" charset="0"/>
              </a:rPr>
              <a:t>Fe(SCN)</a:t>
            </a:r>
            <a:r>
              <a:rPr kumimoji="1" lang="en-US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1" lang="en-US" sz="2400" dirty="0" smtClean="0">
                <a:latin typeface="Times New Roman" pitchFamily="18" charset="0"/>
                <a:cs typeface="Times New Roman" pitchFamily="18" charset="0"/>
              </a:rPr>
              <a:t>  +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vi-VN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(NO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vi-VN" sz="2400" b="1" dirty="0" smtClean="0">
                <a:latin typeface="Wingdings 3" pitchFamily="18" charset="2"/>
              </a:rPr>
              <a:t>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Fe(NO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vi-VN" sz="2400" dirty="0" smtClean="0">
                <a:latin typeface="Times New Roman" pitchFamily="18" charset="0"/>
                <a:cs typeface="Times New Roman" pitchFamily="18" charset="0"/>
              </a:rPr>
              <a:t>Hg</a:t>
            </a:r>
            <a:r>
              <a:rPr lang="vi-VN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1" lang="en-US" sz="2400" dirty="0" smtClean="0">
                <a:latin typeface="Times New Roman" pitchFamily="18" charset="0"/>
                <a:cs typeface="Times New Roman" pitchFamily="18" charset="0"/>
              </a:rPr>
              <a:t>SCN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Wingdings 3" pitchFamily="18" charset="2"/>
              </a:rPr>
              <a:t> </a:t>
            </a:r>
            <a:r>
              <a:rPr kumimoji="1"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US" sz="2400" baseline="-25000" dirty="0"/>
          </a:p>
        </p:txBody>
      </p:sp>
      <p:sp>
        <p:nvSpPr>
          <p:cNvPr id="11" name="Rectangle 10"/>
          <p:cNvSpPr/>
          <p:nvPr/>
        </p:nvSpPr>
        <p:spPr>
          <a:xfrm>
            <a:off x="251460" y="5117551"/>
            <a:ext cx="203267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sr-Cyrl-R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Реакција на ЗТТ</a:t>
            </a:r>
            <a:r>
              <a:rPr kumimoji="1" lang="sr-Latn-CS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:</a:t>
            </a:r>
            <a:endParaRPr kumimoji="1" lang="en-US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596911" y="5573947"/>
            <a:ext cx="10801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црвен</a:t>
            </a:r>
            <a:endParaRPr lang="en-US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991794" y="5579983"/>
            <a:ext cx="10801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Cyrl-RS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безбојан</a:t>
            </a:r>
            <a:endParaRPr lang="en-US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ChangeArrowheads="1"/>
          </p:cNvSpPr>
          <p:nvPr/>
        </p:nvSpPr>
        <p:spPr bwMode="auto">
          <a:xfrm>
            <a:off x="1358267" y="1132053"/>
            <a:ext cx="67322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kumimoji="1" lang="sr-Cyrl-RS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Титрационе криве у аргентометрији</a:t>
            </a:r>
            <a:endParaRPr kumimoji="1"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069507445"/>
              </p:ext>
            </p:extLst>
          </p:nvPr>
        </p:nvGraphicFramePr>
        <p:xfrm>
          <a:off x="2763654" y="2278698"/>
          <a:ext cx="3148012" cy="430212"/>
        </p:xfrm>
        <a:graphic>
          <a:graphicData uri="http://schemas.openxmlformats.org/presentationml/2006/ole">
            <p:oleObj spid="_x0000_s69712" name="Equation" r:id="rId3" imgW="1777680" imgH="228600" progId="Equation.3">
              <p:embed/>
            </p:oleObj>
          </a:graphicData>
        </a:graphic>
      </p:graphicFrame>
      <p:graphicFrame>
        <p:nvGraphicFramePr>
          <p:cNvPr id="69637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01403566"/>
              </p:ext>
            </p:extLst>
          </p:nvPr>
        </p:nvGraphicFramePr>
        <p:xfrm>
          <a:off x="2062829" y="3374909"/>
          <a:ext cx="5040631" cy="828272"/>
        </p:xfrm>
        <a:graphic>
          <a:graphicData uri="http://schemas.openxmlformats.org/presentationml/2006/ole">
            <p:oleObj spid="_x0000_s69713" name="Equation" r:id="rId4" imgW="2705040" imgH="44424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2880" y="5916602"/>
            <a:ext cx="88925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На ординату се наноси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pAg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2200" dirty="0" err="1">
                <a:latin typeface="Times New Roman" pitchFamily="18" charset="0"/>
                <a:cs typeface="Times New Roman" pitchFamily="18" charset="0"/>
              </a:rPr>
              <a:t>pCl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вредност у зависности од запремине додатог титрационог средства.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" y="2834640"/>
            <a:ext cx="40396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онстанта равнотеже реакције: </a:t>
            </a:r>
            <a:endParaRPr lang="en-US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182879" y="1828800"/>
            <a:ext cx="510921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Једначина грађења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талога са А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sr-Cyrl-RS" sz="22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јонима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963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55754037"/>
              </p:ext>
            </p:extLst>
          </p:nvPr>
        </p:nvGraphicFramePr>
        <p:xfrm>
          <a:off x="3123698" y="5229224"/>
          <a:ext cx="2250281" cy="360045"/>
        </p:xfrm>
        <a:graphic>
          <a:graphicData uri="http://schemas.openxmlformats.org/presentationml/2006/ole">
            <p:oleObj spid="_x0000_s69714" name="Equation" r:id="rId5" imgW="30480000" imgH="4876800" progId="Equation.3">
              <p:embed/>
            </p:oleObj>
          </a:graphicData>
        </a:graphic>
      </p:graphicFrame>
      <p:graphicFrame>
        <p:nvGraphicFramePr>
          <p:cNvPr id="6963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920641946"/>
              </p:ext>
            </p:extLst>
          </p:nvPr>
        </p:nvGraphicFramePr>
        <p:xfrm>
          <a:off x="2763654" y="4563100"/>
          <a:ext cx="3240405" cy="383732"/>
        </p:xfrm>
        <a:graphic>
          <a:graphicData uri="http://schemas.openxmlformats.org/presentationml/2006/ole">
            <p:oleObj spid="_x0000_s69715" name="Equation" r:id="rId6" imgW="19303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182880" y="908685"/>
            <a:ext cx="8991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228600" algn="just" eaLnBrk="1" hangingPunct="1">
              <a:tabLst>
                <a:tab pos="457200" algn="l"/>
              </a:tabLst>
            </a:pPr>
            <a:r>
              <a:rPr kumimoji="1" lang="sr-Cyrl-RS" sz="2200" i="1" u="sng" dirty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kumimoji="1" lang="en-US" sz="2200" i="1" u="sng" dirty="0">
                <a:latin typeface="Times New Roman" pitchFamily="18" charset="0"/>
                <a:cs typeface="Times New Roman" pitchFamily="18" charset="0"/>
              </a:rPr>
              <a:t>:</a:t>
            </a:r>
            <a:endParaRPr kumimoji="1" lang="sr-Cyrl-RS" sz="2200" i="1" u="sng" dirty="0">
              <a:latin typeface="Times New Roman" pitchFamily="18" charset="0"/>
              <a:cs typeface="Times New Roman" pitchFamily="18" charset="0"/>
            </a:endParaRPr>
          </a:p>
          <a:p>
            <a:pPr indent="-228600" algn="just" eaLnBrk="1" hangingPunct="1">
              <a:tabLst>
                <a:tab pos="457200" algn="l"/>
              </a:tabLst>
            </a:pP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Титрација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100,00 ml </a:t>
            </a:r>
            <a:r>
              <a:rPr kumimoji="1" lang="en-US" sz="2200" dirty="0" err="1">
                <a:latin typeface="Times New Roman" pitchFamily="18" charset="0"/>
                <a:cs typeface="Times New Roman" pitchFamily="18" charset="0"/>
              </a:rPr>
              <a:t>NaCl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концентрације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0,1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0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mol/L 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са стандардним раствором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AgNO</a:t>
            </a:r>
            <a:r>
              <a:rPr kumimoji="1" lang="en-US" sz="2200" baseline="-30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 концентрације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0,1</a:t>
            </a:r>
            <a:r>
              <a:rPr kumimoji="1" lang="sr-Cyrl-RS" sz="2200" dirty="0">
                <a:latin typeface="Times New Roman" pitchFamily="18" charset="0"/>
                <a:cs typeface="Times New Roman" pitchFamily="18" charset="0"/>
              </a:rPr>
              <a:t>000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mol/L.</a:t>
            </a:r>
          </a:p>
        </p:txBody>
      </p:sp>
      <p:graphicFrame>
        <p:nvGraphicFramePr>
          <p:cNvPr id="7065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41682529"/>
              </p:ext>
            </p:extLst>
          </p:nvPr>
        </p:nvGraphicFramePr>
        <p:xfrm>
          <a:off x="457200" y="3429000"/>
          <a:ext cx="2951163" cy="474663"/>
        </p:xfrm>
        <a:graphic>
          <a:graphicData uri="http://schemas.openxmlformats.org/presentationml/2006/ole">
            <p:oleObj spid="_x0000_s70737" name="Equation" r:id="rId3" imgW="1422360" imgH="228600" progId="Equation.3">
              <p:embed/>
            </p:oleObj>
          </a:graphicData>
        </a:graphic>
      </p:graphicFrame>
      <p:graphicFrame>
        <p:nvGraphicFramePr>
          <p:cNvPr id="706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83512790"/>
              </p:ext>
            </p:extLst>
          </p:nvPr>
        </p:nvGraphicFramePr>
        <p:xfrm>
          <a:off x="457200" y="4149090"/>
          <a:ext cx="2794660" cy="437425"/>
        </p:xfrm>
        <a:graphic>
          <a:graphicData uri="http://schemas.openxmlformats.org/presentationml/2006/ole">
            <p:oleObj spid="_x0000_s70738" name="Equation" r:id="rId4" imgW="1460160" imgH="228600" progId="Equation.3">
              <p:embed/>
            </p:oleObj>
          </a:graphicData>
        </a:graphic>
      </p:graphicFrame>
      <p:graphicFrame>
        <p:nvGraphicFramePr>
          <p:cNvPr id="706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82047698"/>
              </p:ext>
            </p:extLst>
          </p:nvPr>
        </p:nvGraphicFramePr>
        <p:xfrm>
          <a:off x="457200" y="4868863"/>
          <a:ext cx="2749550" cy="446087"/>
        </p:xfrm>
        <a:graphic>
          <a:graphicData uri="http://schemas.openxmlformats.org/presentationml/2006/ole">
            <p:oleObj spid="_x0000_s70739" name="Equation" r:id="rId5" imgW="1409400" imgH="228600" progId="Equation.3">
              <p:embed/>
            </p:oleObj>
          </a:graphicData>
        </a:graphic>
      </p:graphicFrame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82880" y="2348865"/>
            <a:ext cx="3951916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pCl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пре почетка титрације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sr-Cyrl-R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(Раствор садржи само 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kumimoji="1" lang="en-U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kumimoji="1"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јоне.)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B7D66B85-0CC2-4B11-AD03-30D51A7F1F15}"/>
              </a:ext>
            </a:extLst>
          </p:cNvPr>
          <p:cNvSpPr/>
          <p:nvPr/>
        </p:nvSpPr>
        <p:spPr>
          <a:xfrm>
            <a:off x="914400" y="5597298"/>
            <a:ext cx="13067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b="1" dirty="0">
                <a:latin typeface="Times New Roman" pitchFamily="18" charset="0"/>
                <a:cs typeface="Times New Roman" pitchFamily="18" charset="0"/>
              </a:rPr>
              <a:t>pCl</a:t>
            </a:r>
            <a:r>
              <a:rPr lang="sr-Cyrl-RS" b="1" dirty="0">
                <a:latin typeface="Times New Roman" pitchFamily="18" charset="0"/>
                <a:cs typeface="Times New Roman" pitchFamily="18" charset="0"/>
              </a:rPr>
              <a:t> = 1,00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82880" y="1613988"/>
            <a:ext cx="64808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раствору су неиститровани </a:t>
            </a:r>
            <a:r>
              <a:rPr kumimoji="1" lang="en-US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kumimoji="1" lang="en-US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јони и талог 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AgCl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4" name="Text Box 11"/>
          <p:cNvSpPr txBox="1">
            <a:spLocks noChangeArrowheads="1"/>
          </p:cNvSpPr>
          <p:nvPr/>
        </p:nvSpPr>
        <p:spPr bwMode="auto">
          <a:xfrm>
            <a:off x="182880" y="1248228"/>
            <a:ext cx="3911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pCl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тачке еквиваленције: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457200" y="1979748"/>
            <a:ext cx="66351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kumimoji="1" lang="en-US" sz="2400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kumimoji="1" lang="en-US" sz="2400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</a:t>
            </a:r>
            <a:r>
              <a:rPr lang="sl-SI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= C</a:t>
            </a:r>
            <a:r>
              <a:rPr lang="sr-Cyrl-RS" sz="2400" baseline="-25000" dirty="0">
                <a:latin typeface="Times New Roman" pitchFamily="18" charset="0"/>
                <a:cs typeface="Times New Roman" pitchFamily="18" charset="0"/>
              </a:rPr>
              <a:t>неиститрованих</a:t>
            </a:r>
            <a:r>
              <a:rPr kumimoji="1" lang="en-US" sz="2400" baseline="-25000" dirty="0">
                <a:latin typeface="Times New Roman" pitchFamily="18" charset="0"/>
                <a:cs typeface="Times New Roman" pitchFamily="18" charset="0"/>
              </a:rPr>
              <a:t> Cl</a:t>
            </a:r>
            <a:r>
              <a:rPr kumimoji="1" lang="en-US" sz="2400" baseline="1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</a:t>
            </a:r>
            <a:r>
              <a:rPr lang="ru-RU" sz="2400" baseline="-25000" dirty="0">
                <a:latin typeface="Times New Roman" pitchFamily="18" charset="0"/>
                <a:cs typeface="Times New Roman" pitchFamily="18" charset="0"/>
              </a:rPr>
              <a:t> јона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sl-SI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</a:t>
            </a:r>
            <a:r>
              <a:rPr kumimoji="1" lang="en-US" sz="2400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kumimoji="1" lang="en-US" sz="2400" baseline="30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-</a:t>
            </a:r>
            <a:r>
              <a:rPr lang="sl-SI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</a:t>
            </a:r>
            <a:r>
              <a:rPr lang="sr-Cyrl-RS" sz="2400" baseline="-250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из растворљивости талога</a:t>
            </a:r>
            <a:r>
              <a:rPr lang="sr-Cyrl-R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dirty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914400" y="4164479"/>
            <a:ext cx="216027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pCl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 = 1,48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842376692"/>
              </p:ext>
            </p:extLst>
          </p:nvPr>
        </p:nvGraphicFramePr>
        <p:xfrm>
          <a:off x="12829" y="3444389"/>
          <a:ext cx="9180014" cy="751606"/>
        </p:xfrm>
        <a:graphic>
          <a:graphicData uri="http://schemas.openxmlformats.org/presentationml/2006/ole">
            <p:oleObj spid="_x0000_s71742" name="Equation" r:id="rId3" imgW="106375200" imgH="10058400" progId="Equation.3">
              <p:embed/>
            </p:oleObj>
          </a:graphicData>
        </a:graphic>
      </p:graphicFrame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182880" y="2708910"/>
            <a:ext cx="399032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5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,00 </a:t>
            </a:r>
            <a:r>
              <a:rPr lang="en-US" sz="2400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mL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1"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400" baseline="-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16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4094239"/>
              </p:ext>
            </p:extLst>
          </p:nvPr>
        </p:nvGraphicFramePr>
        <p:xfrm>
          <a:off x="378589" y="5368167"/>
          <a:ext cx="6234112" cy="796925"/>
        </p:xfrm>
        <a:graphic>
          <a:graphicData uri="http://schemas.openxmlformats.org/presentationml/2006/ole">
            <p:oleObj spid="_x0000_s71743" name="Equation" r:id="rId4" imgW="72237600" imgH="10668000" progId="Equation.3">
              <p:embed/>
            </p:oleObj>
          </a:graphicData>
        </a:graphic>
      </p:graphicFrame>
      <p:graphicFrame>
        <p:nvGraphicFramePr>
          <p:cNvPr id="7168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536587111"/>
              </p:ext>
            </p:extLst>
          </p:nvPr>
        </p:nvGraphicFramePr>
        <p:xfrm>
          <a:off x="378589" y="4789002"/>
          <a:ext cx="2289175" cy="455612"/>
        </p:xfrm>
        <a:graphic>
          <a:graphicData uri="http://schemas.openxmlformats.org/presentationml/2006/ole">
            <p:oleObj spid="_x0000_s71744" name="Equation" r:id="rId5" imgW="26517600" imgH="6096000" progId="Equation.3">
              <p:embed/>
            </p:oleObj>
          </a:graphicData>
        </a:graphic>
      </p:graphicFrame>
      <p:sp>
        <p:nvSpPr>
          <p:cNvPr id="11" name="Text Box 21"/>
          <p:cNvSpPr txBox="1">
            <a:spLocks noChangeArrowheads="1"/>
          </p:cNvSpPr>
          <p:nvPr/>
        </p:nvSpPr>
        <p:spPr bwMode="auto">
          <a:xfrm>
            <a:off x="914400" y="6309360"/>
            <a:ext cx="216027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27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E254B3B5-C8C8-4BE3-A5B0-370CE59B8EBC}"/>
              </a:ext>
            </a:extLst>
          </p:cNvPr>
          <p:cNvCxnSpPr>
            <a:cxnSpLocks/>
          </p:cNvCxnSpPr>
          <p:nvPr/>
        </p:nvCxnSpPr>
        <p:spPr>
          <a:xfrm flipV="1">
            <a:off x="5844732" y="1771561"/>
            <a:ext cx="728663" cy="51239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6DBF0E5-0341-4AAC-A2B6-13CE55E16367}"/>
              </a:ext>
            </a:extLst>
          </p:cNvPr>
          <p:cNvSpPr txBox="1"/>
          <p:nvPr/>
        </p:nvSpPr>
        <p:spPr>
          <a:xfrm>
            <a:off x="6624384" y="1356062"/>
            <a:ext cx="23734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sr-Cyrl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Концентрација је мала и </a:t>
            </a:r>
          </a:p>
          <a:p>
            <a:pPr algn="just"/>
            <a:r>
              <a:rPr lang="sr-Cyrl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 се занемарити.</a:t>
            </a:r>
          </a:p>
          <a:p>
            <a:pPr algn="just"/>
            <a:r>
              <a:rPr lang="sr-Cyrl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Утицај заједничког јона!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1"/>
          <p:cNvSpPr txBox="1">
            <a:spLocks noChangeArrowheads="1"/>
          </p:cNvSpPr>
          <p:nvPr/>
        </p:nvSpPr>
        <p:spPr bwMode="auto">
          <a:xfrm>
            <a:off x="914400" y="2926080"/>
            <a:ext cx="216027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pCl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 = 3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,30</a:t>
            </a:r>
          </a:p>
        </p:txBody>
      </p:sp>
      <p:graphicFrame>
        <p:nvGraphicFramePr>
          <p:cNvPr id="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10680455"/>
              </p:ext>
            </p:extLst>
          </p:nvPr>
        </p:nvGraphicFramePr>
        <p:xfrm>
          <a:off x="457200" y="4206240"/>
          <a:ext cx="6234112" cy="796925"/>
        </p:xfrm>
        <a:graphic>
          <a:graphicData uri="http://schemas.openxmlformats.org/presentationml/2006/ole">
            <p:oleObj spid="_x0000_s72767" name="Equation" r:id="rId3" imgW="72237600" imgH="10668000" progId="Equation.3">
              <p:embed/>
            </p:oleObj>
          </a:graphicData>
        </a:graphic>
      </p:graphicFrame>
      <p:graphicFrame>
        <p:nvGraphicFramePr>
          <p:cNvPr id="6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94792130"/>
              </p:ext>
            </p:extLst>
          </p:nvPr>
        </p:nvGraphicFramePr>
        <p:xfrm>
          <a:off x="457200" y="3566160"/>
          <a:ext cx="2289175" cy="455612"/>
        </p:xfrm>
        <a:graphic>
          <a:graphicData uri="http://schemas.openxmlformats.org/presentationml/2006/ole">
            <p:oleObj spid="_x0000_s72768" name="Equation" r:id="rId4" imgW="1104900" imgH="254000" progId="Equation.3">
              <p:embed/>
            </p:oleObj>
          </a:graphicData>
        </a:graphic>
      </p:graphicFrame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914400" y="5212080"/>
            <a:ext cx="216027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 = 6,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45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82880" y="1167110"/>
            <a:ext cx="794820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додатку 99,00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1"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400" baseline="-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(1% пре тачке еквиваленције):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270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7842743"/>
              </p:ext>
            </p:extLst>
          </p:nvPr>
        </p:nvGraphicFramePr>
        <p:xfrm>
          <a:off x="182880" y="2001380"/>
          <a:ext cx="8723086" cy="785784"/>
        </p:xfrm>
        <a:graphic>
          <a:graphicData uri="http://schemas.openxmlformats.org/presentationml/2006/ole">
            <p:oleObj spid="_x0000_s72769" name="Equation" r:id="rId5" imgW="109423200" imgH="1005840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7"/>
          <p:cNvSpPr txBox="1">
            <a:spLocks noChangeArrowheads="1"/>
          </p:cNvSpPr>
          <p:nvPr/>
        </p:nvSpPr>
        <p:spPr bwMode="auto">
          <a:xfrm>
            <a:off x="182879" y="1737360"/>
            <a:ext cx="87096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(У раствору је само талог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AgCl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; јони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Cyrl-RS" sz="22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r-Cyrl-R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 потичу само од дисоцијације талога.)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2971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182880" y="1268730"/>
            <a:ext cx="72685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pCl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тачки еквиваленције (додато 100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,00</a:t>
            </a:r>
            <a:r>
              <a:rPr lang="sr-Cyrl-R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400" baseline="-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):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62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53145897"/>
              </p:ext>
            </p:extLst>
          </p:nvPr>
        </p:nvGraphicFramePr>
        <p:xfrm>
          <a:off x="457200" y="3383280"/>
          <a:ext cx="2289175" cy="455612"/>
        </p:xfrm>
        <a:graphic>
          <a:graphicData uri="http://schemas.openxmlformats.org/presentationml/2006/ole">
            <p:oleObj spid="_x0000_s96298" name="Equation" r:id="rId3" imgW="26517600" imgH="6096000" progId="Equation.3">
              <p:embed/>
            </p:oleObj>
          </a:graphicData>
        </a:graphic>
      </p:graphicFrame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457200" y="2651760"/>
            <a:ext cx="315277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l-SI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AgCl (s)</a:t>
            </a:r>
            <a:r>
              <a:rPr lang="en-US" sz="2200" dirty="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sl-SI" sz="2200" dirty="0">
                <a:sym typeface="Wingdings 3" pitchFamily="18" charset="2"/>
              </a:rPr>
              <a:t> </a:t>
            </a:r>
            <a:r>
              <a:rPr lang="en-US" sz="2200" dirty="0">
                <a:sym typeface="Wingdings 3" pitchFamily="18" charset="2"/>
              </a:rPr>
              <a:t> 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sz="2200" dirty="0">
                <a:latin typeface="Times New Roman" pitchFamily="18" charset="0"/>
                <a:cs typeface="Times New Roman" pitchFamily="18" charset="0"/>
              </a:rPr>
              <a:t>  +  Cl</a:t>
            </a:r>
            <a:r>
              <a:rPr lang="sr-Latn-CS" sz="2200" baseline="30000" dirty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2200" dirty="0">
              <a:latin typeface="Times New Roman" pitchFamily="18" charset="0"/>
              <a:cs typeface="Times New Roman" pitchFamily="18" charset="0"/>
              <a:sym typeface="Wingdings 3" pitchFamily="18" charset="2"/>
            </a:endParaRPr>
          </a:p>
        </p:txBody>
      </p:sp>
      <p:graphicFrame>
        <p:nvGraphicFramePr>
          <p:cNvPr id="96261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117745151"/>
              </p:ext>
            </p:extLst>
          </p:nvPr>
        </p:nvGraphicFramePr>
        <p:xfrm>
          <a:off x="457200" y="4114800"/>
          <a:ext cx="5867400" cy="501650"/>
        </p:xfrm>
        <a:graphic>
          <a:graphicData uri="http://schemas.openxmlformats.org/presentationml/2006/ole">
            <p:oleObj spid="_x0000_s96299" name="Equation" r:id="rId4" imgW="67970400" imgH="6705600" progId="Equation.3">
              <p:embed/>
            </p:oleObj>
          </a:graphicData>
        </a:graphic>
      </p:graphicFrame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914400" y="5029200"/>
            <a:ext cx="216027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sr-Latn-CS" sz="2200" b="1" dirty="0">
                <a:latin typeface="Times New Roman" pitchFamily="18" charset="0"/>
                <a:cs typeface="Times New Roman" pitchFamily="18" charset="0"/>
              </a:rPr>
              <a:t>pCl</a:t>
            </a:r>
            <a:r>
              <a:rPr lang="sr-Cyrl-RS" sz="22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4,87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728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913698773"/>
              </p:ext>
            </p:extLst>
          </p:nvPr>
        </p:nvGraphicFramePr>
        <p:xfrm>
          <a:off x="457200" y="4206240"/>
          <a:ext cx="6288087" cy="796925"/>
        </p:xfrm>
        <a:graphic>
          <a:graphicData uri="http://schemas.openxmlformats.org/presentationml/2006/ole">
            <p:oleObj spid="_x0000_s97322" name="Equation" r:id="rId3" imgW="72847200" imgH="10668000" progId="Equation.3">
              <p:embed/>
            </p:oleObj>
          </a:graphicData>
        </a:graphic>
      </p:graphicFrame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182880" y="1336406"/>
            <a:ext cx="80408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kumimoji="1" lang="en-US" sz="2400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pCl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 тачке еквиваленције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(додато 100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,10 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sl-SI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AgNO</a:t>
            </a:r>
            <a:r>
              <a:rPr kumimoji="1" lang="en-US" sz="2400" baseline="-30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x-none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): </a:t>
            </a:r>
            <a:endParaRPr lang="en-US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(Раствор садржи талог </a:t>
            </a:r>
            <a:r>
              <a:rPr kumimoji="1" lang="en-US" sz="2200" dirty="0" err="1">
                <a:latin typeface="Times New Roman" pitchFamily="18" charset="0"/>
                <a:cs typeface="Times New Roman" pitchFamily="18" charset="0"/>
              </a:rPr>
              <a:t>AgCl</a:t>
            </a:r>
            <a:r>
              <a:rPr kumimoji="1" lang="en-US" sz="2200" b="1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 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x-none" sz="2200" dirty="0">
                <a:latin typeface="Times New Roman" pitchFamily="18" charset="0"/>
                <a:cs typeface="Times New Roman" pitchFamily="18" charset="0"/>
              </a:rPr>
              <a:t>вишак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en-US" sz="2200" baseline="4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Cyrl-RS" sz="2200" dirty="0">
                <a:latin typeface="Times New Roman" pitchFamily="18" charset="0"/>
                <a:cs typeface="Times New Roman" pitchFamily="18" charset="0"/>
              </a:rPr>
              <a:t>.)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914400" y="3383280"/>
            <a:ext cx="1481496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2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x-none" sz="2200" b="1" dirty="0">
                <a:latin typeface="Times New Roman" pitchFamily="18" charset="0"/>
                <a:cs typeface="Times New Roman" pitchFamily="18" charset="0"/>
              </a:rPr>
              <a:t>4,30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790384873"/>
              </p:ext>
            </p:extLst>
          </p:nvPr>
        </p:nvGraphicFramePr>
        <p:xfrm>
          <a:off x="274320" y="2468880"/>
          <a:ext cx="8640114" cy="762363"/>
        </p:xfrm>
        <a:graphic>
          <a:graphicData uri="http://schemas.openxmlformats.org/presentationml/2006/ole">
            <p:oleObj spid="_x0000_s97323" name="Equation" r:id="rId4" imgW="113995200" imgH="10058400" progId="Equation.3">
              <p:embed/>
            </p:oleObj>
          </a:graphicData>
        </a:graphic>
      </p:graphicFrame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914400" y="5229225"/>
            <a:ext cx="141897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l-SI" sz="22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200" b="1" dirty="0" err="1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sl-SI" sz="22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200" b="1" dirty="0">
                <a:latin typeface="Times New Roman" pitchFamily="18" charset="0"/>
                <a:cs typeface="Times New Roman" pitchFamily="18" charset="0"/>
              </a:rPr>
              <a:t>5,45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F83E5E0-921E-4DB0-BC95-7BD612A8BD97}"/>
              </a:ext>
            </a:extLst>
          </p:cNvPr>
          <p:cNvSpPr txBox="1"/>
          <p:nvPr/>
        </p:nvSpPr>
        <p:spPr>
          <a:xfrm>
            <a:off x="182880" y="5852160"/>
            <a:ext cx="8213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Ag</a:t>
            </a:r>
            <a:r>
              <a:rPr lang="en-US" baseline="4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јона која потиче од дисоције талога је занемарљива у </a:t>
            </a:r>
          </a:p>
          <a:p>
            <a:r>
              <a:rPr lang="sr-Cyrl-RS" dirty="0">
                <a:latin typeface="Times New Roman" pitchFamily="18" charset="0"/>
                <a:cs typeface="Times New Roman" pitchFamily="18" charset="0"/>
              </a:rPr>
              <a:t>односу 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Ag</a:t>
            </a:r>
            <a:r>
              <a:rPr lang="en-US" baseline="400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Cyrl-RS" dirty="0">
                <a:latin typeface="Times New Roman" pitchFamily="18" charset="0"/>
                <a:cs typeface="Times New Roman" pitchFamily="18" charset="0"/>
              </a:rPr>
              <a:t> јоне додате у вишку.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4632</TotalTime>
  <Words>1932</Words>
  <Application>Microsoft Office PowerPoint</Application>
  <PresentationFormat>On-screen Show (4:3)</PresentationFormat>
  <Paragraphs>190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Flow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Korisnik</dc:creator>
  <cp:lastModifiedBy>Corporate Edition</cp:lastModifiedBy>
  <cp:revision>402</cp:revision>
  <dcterms:created xsi:type="dcterms:W3CDTF">2004-10-04T10:47:46Z</dcterms:created>
  <dcterms:modified xsi:type="dcterms:W3CDTF">2017-11-24T14:38:51Z</dcterms:modified>
</cp:coreProperties>
</file>